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EBAEFA-694B-4225-8314-8A27F1B824BC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216E4F-77D3-4C1C-97DC-F7D785E161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2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3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4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5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6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8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20F134-1C98-4C9B-A8EE-EA203C8051E2}" type="slidenum">
              <a:rPr lang="en-AU" smtClean="0"/>
              <a:pPr/>
              <a:t>9</a:t>
            </a:fld>
            <a:endParaRPr lang="en-AU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AU" smtClean="0"/>
              <a:t>The University of Fiji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xmlns="" val="2651736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10499-8BD2-4FF1-B11D-CF4C617592A5}" type="datetimeFigureOut">
              <a:rPr lang="en-US" smtClean="0"/>
              <a:pPr/>
              <a:t>7/23/2016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D9BB4-7C81-42C1-A482-79DBC68B9A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hyperlink" Target="http://www.unifiji.ac.fj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 dirty="0" smtClean="0"/>
              <a:t>The University of Fiji, Private Mail Bag, Lautoka. Fiji.  </a:t>
            </a:r>
          </a:p>
          <a:p>
            <a:r>
              <a:rPr lang="en-AU" dirty="0" err="1" smtClean="0"/>
              <a:t>Ph</a:t>
            </a:r>
            <a:r>
              <a:rPr lang="en-AU" dirty="0" smtClean="0"/>
              <a:t>: +679 6640600  </a:t>
            </a:r>
            <a:r>
              <a:rPr lang="en-AU" dirty="0" smtClean="0">
                <a:hlinkClick r:id="rId4"/>
              </a:rPr>
              <a:t>www.unifiji.ac.fj</a:t>
            </a:r>
            <a:endParaRPr lang="en-AU" dirty="0" smtClean="0"/>
          </a:p>
          <a:p>
            <a:pPr algn="l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4698"/>
            <a:ext cx="3744416" cy="93610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66800" y="1143000"/>
            <a:ext cx="7429552" cy="175432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A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School of Humanities and Arts</a:t>
            </a:r>
            <a:endParaRPr lang="en-A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7" name="Picture 6" descr="static1.squarespace.com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2842640" y="2714644"/>
            <a:ext cx="4086814" cy="35718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609600" cy="6858000"/>
          </a:xfrm>
          <a:prstGeom prst="rect">
            <a:avLst/>
          </a:prstGeom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</a:t>
            </a:r>
            <a:r>
              <a:rPr lang="en-US" b="1" dirty="0" smtClean="0"/>
              <a:t>Fostering A Culture Of Student Engagement </a:t>
            </a: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85800" y="1524000"/>
            <a:ext cx="4800600" cy="5334000"/>
          </a:xfrm>
        </p:spPr>
        <p:txBody>
          <a:bodyPr/>
          <a:lstStyle/>
          <a:p>
            <a:r>
              <a:rPr lang="en-AU" b="1" dirty="0" smtClean="0">
                <a:ln w="11430"/>
              </a:rPr>
              <a:t>Permit students  </a:t>
            </a:r>
            <a:r>
              <a:rPr lang="en-AU" b="1" dirty="0">
                <a:ln w="11430"/>
              </a:rPr>
              <a:t>to express their creativity and build positive relationships with others</a:t>
            </a:r>
            <a:r>
              <a:rPr lang="en-AU" b="1" dirty="0" smtClean="0">
                <a:ln w="11430"/>
              </a:rPr>
              <a:t>.</a:t>
            </a:r>
          </a:p>
          <a:p>
            <a:r>
              <a:rPr lang="en-AU" b="1" dirty="0" smtClean="0">
                <a:ln w="11430"/>
              </a:rPr>
              <a:t>Teaching pedagogies such as :</a:t>
            </a:r>
            <a:endParaRPr lang="en-AU" b="1" dirty="0">
              <a:ln w="11430"/>
            </a:endParaRPr>
          </a:p>
          <a:p>
            <a:pPr lvl="1">
              <a:buFontTx/>
              <a:buChar char="-"/>
            </a:pPr>
            <a:r>
              <a:rPr lang="en-AU" sz="2800" b="1" dirty="0">
                <a:ln w="11430"/>
              </a:rPr>
              <a:t>Projects</a:t>
            </a:r>
          </a:p>
          <a:p>
            <a:pPr lvl="1">
              <a:buFontTx/>
              <a:buChar char="-"/>
            </a:pPr>
            <a:r>
              <a:rPr lang="en-AU" sz="2800" b="1" dirty="0">
                <a:ln w="11430"/>
              </a:rPr>
              <a:t>Seminars</a:t>
            </a:r>
          </a:p>
          <a:p>
            <a:pPr lvl="1">
              <a:buFontTx/>
              <a:buChar char="-"/>
            </a:pPr>
            <a:r>
              <a:rPr lang="en-AU" sz="2800" b="1" dirty="0">
                <a:ln w="11430"/>
              </a:rPr>
              <a:t>Lively class discussions</a:t>
            </a:r>
          </a:p>
          <a:p>
            <a:pPr lvl="1">
              <a:buFontTx/>
              <a:buChar char="-"/>
            </a:pPr>
            <a:r>
              <a:rPr lang="en-AU" sz="2800" b="1" dirty="0">
                <a:ln w="11430"/>
              </a:rPr>
              <a:t> Virtual classrooms</a:t>
            </a:r>
          </a:p>
          <a:p>
            <a:pPr lvl="1">
              <a:buFontTx/>
              <a:buChar char="-"/>
            </a:pPr>
            <a:r>
              <a:rPr lang="en-AU" sz="2800" b="1" dirty="0">
                <a:ln w="11430"/>
              </a:rPr>
              <a:t>Debates</a:t>
            </a:r>
            <a:endParaRPr lang="en-US" sz="2800" dirty="0"/>
          </a:p>
        </p:txBody>
      </p:sp>
      <p:pic>
        <p:nvPicPr>
          <p:cNvPr id="14" name="Content Placeholder 13" descr="index.png"/>
          <p:cNvPicPr>
            <a:picLocks noGrp="1" noChangeAspect="1"/>
          </p:cNvPicPr>
          <p:nvPr>
            <p:ph sz="quarter" idx="4"/>
          </p:nvPr>
        </p:nvPicPr>
        <p:blipFill>
          <a:blip r:embed="rId4"/>
          <a:stretch>
            <a:fillRect/>
          </a:stretch>
        </p:blipFill>
        <p:spPr>
          <a:xfrm>
            <a:off x="5638800" y="3048000"/>
            <a:ext cx="31242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609600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 </a:t>
            </a:r>
            <a:r>
              <a:rPr lang="en-US" b="1" dirty="0" smtClean="0"/>
              <a:t>Coping With New Teaching Methods And Ways Of Learning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5029200"/>
          </a:xfrm>
        </p:spPr>
        <p:txBody>
          <a:bodyPr>
            <a:noAutofit/>
          </a:bodyPr>
          <a:lstStyle/>
          <a:p>
            <a:r>
              <a:rPr lang="en-US" sz="2400" dirty="0" smtClean="0"/>
              <a:t>Use apps to create attractive slides </a:t>
            </a:r>
            <a:r>
              <a:rPr lang="en-US" sz="2400" dirty="0" err="1" smtClean="0"/>
              <a:t>eg</a:t>
            </a:r>
            <a:r>
              <a:rPr lang="en-US" sz="2400" dirty="0" smtClean="0"/>
              <a:t>. </a:t>
            </a:r>
            <a:r>
              <a:rPr lang="en-US" sz="2400" dirty="0" err="1" smtClean="0"/>
              <a:t>prezi</a:t>
            </a:r>
            <a:r>
              <a:rPr lang="en-US" sz="2400" dirty="0" smtClean="0"/>
              <a:t> .com</a:t>
            </a:r>
          </a:p>
          <a:p>
            <a:r>
              <a:rPr lang="en-US" sz="2400" dirty="0" smtClean="0"/>
              <a:t>Adding voices to the slides </a:t>
            </a:r>
            <a:r>
              <a:rPr lang="en-US" sz="2400" dirty="0" err="1" smtClean="0"/>
              <a:t>eg</a:t>
            </a:r>
            <a:r>
              <a:rPr lang="en-US" sz="2400" dirty="0" smtClean="0"/>
              <a:t>. Use of slidespeech.com, voice thread, screen cast-o-</a:t>
            </a:r>
            <a:r>
              <a:rPr lang="en-US" sz="2400" dirty="0" err="1" smtClean="0"/>
              <a:t>matic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Facilitators should understand that we are dealing with digital natives/ babies, thus they should be competent with the new age technologies.</a:t>
            </a:r>
          </a:p>
          <a:p>
            <a:r>
              <a:rPr lang="en-US" sz="2400" dirty="0" smtClean="0"/>
              <a:t>It’s about time that </a:t>
            </a:r>
            <a:r>
              <a:rPr lang="en-US" sz="2400" dirty="0" err="1" smtClean="0"/>
              <a:t>Moodle</a:t>
            </a:r>
            <a:r>
              <a:rPr lang="en-US" sz="2400" dirty="0" smtClean="0"/>
              <a:t> is upgraded to include the current age apps.</a:t>
            </a:r>
          </a:p>
          <a:p>
            <a:r>
              <a:rPr lang="en-US" sz="2400" dirty="0" smtClean="0"/>
              <a:t>More video broadcasting venues to be made available.</a:t>
            </a:r>
          </a:p>
          <a:p>
            <a:r>
              <a:rPr lang="en-US" sz="2400" dirty="0" smtClean="0"/>
              <a:t>Internet connectivity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</a:t>
            </a:r>
            <a:r>
              <a:rPr lang="en-US" b="1" dirty="0" smtClean="0"/>
              <a:t>Learning Independently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295400"/>
            <a:ext cx="7620000" cy="5410200"/>
          </a:xfrm>
        </p:spPr>
        <p:txBody>
          <a:bodyPr>
            <a:normAutofit lnSpcReduction="10000"/>
          </a:bodyPr>
          <a:lstStyle/>
          <a:p>
            <a:r>
              <a:rPr lang="en-US" sz="4000" b="1" dirty="0" smtClean="0"/>
              <a:t>Inquiry based learning should be encouraged</a:t>
            </a:r>
          </a:p>
          <a:p>
            <a:r>
              <a:rPr lang="en-US" sz="4000" b="1" dirty="0" smtClean="0"/>
              <a:t>Facilities for postgraduate studies.</a:t>
            </a:r>
          </a:p>
          <a:p>
            <a:r>
              <a:rPr lang="en-US" sz="4000" b="1" dirty="0" smtClean="0"/>
              <a:t>Teaching pedagogies should encourage this for students</a:t>
            </a:r>
          </a:p>
          <a:p>
            <a:r>
              <a:rPr lang="en-US" sz="4000" b="1" dirty="0" smtClean="0"/>
              <a:t>Provide appropriate scaffolds towards this. </a:t>
            </a:r>
            <a:r>
              <a:rPr lang="en-US" sz="4000" b="1" dirty="0" err="1" smtClean="0"/>
              <a:t>E.g</a:t>
            </a:r>
            <a:r>
              <a:rPr lang="en-US" sz="4000" b="1" dirty="0" smtClean="0"/>
              <a:t> peer mentor, student supports services </a:t>
            </a:r>
          </a:p>
          <a:p>
            <a:endParaRPr lang="en-US" sz="4000" dirty="0" smtClean="0"/>
          </a:p>
          <a:p>
            <a:endParaRPr lang="en-US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6. Different types of assessments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4525963"/>
          </a:xfrm>
        </p:spPr>
        <p:txBody>
          <a:bodyPr/>
          <a:lstStyle/>
          <a:p>
            <a:r>
              <a:rPr lang="en-US" dirty="0" smtClean="0"/>
              <a:t>If it is an examinable unit then short tests should be minimized.</a:t>
            </a:r>
          </a:p>
          <a:p>
            <a:r>
              <a:rPr lang="en-US" dirty="0" smtClean="0"/>
              <a:t>Standard number of assessments</a:t>
            </a:r>
          </a:p>
          <a:p>
            <a:r>
              <a:rPr lang="en-US" dirty="0" smtClean="0"/>
              <a:t>Cut down on assignments that has smaller weighting </a:t>
            </a:r>
          </a:p>
          <a:p>
            <a:r>
              <a:rPr lang="en-US" dirty="0" smtClean="0"/>
              <a:t>Assessments should cater for different student needs (variety of assessment strategies)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9. </a:t>
            </a:r>
            <a:r>
              <a:rPr lang="en-US" b="1" dirty="0" smtClean="0"/>
              <a:t>Reflecting On Teaching Quality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219200"/>
            <a:ext cx="7620000" cy="56388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Mechanism used for peer review is currently intimidating(confidentiality/ coaching/ mentoring)</a:t>
            </a:r>
          </a:p>
          <a:p>
            <a:r>
              <a:rPr lang="en-US" dirty="0" smtClean="0"/>
              <a:t>Instead of placing emphasis on the number of courses taught by a staff  focus should also be on the number of students that particular staff teaches. </a:t>
            </a:r>
          </a:p>
          <a:p>
            <a:r>
              <a:rPr lang="en-US" dirty="0" smtClean="0"/>
              <a:t>The university should provide more avenues for staff to upgrade their qualification as per FHEC requirement……thus fulfilling  our graduate attributes</a:t>
            </a:r>
          </a:p>
          <a:p>
            <a:r>
              <a:rPr lang="en-US" dirty="0" smtClean="0"/>
              <a:t>MOU between other universities for staff/ student exchange </a:t>
            </a:r>
          </a:p>
          <a:p>
            <a:pPr lvl="1"/>
            <a:r>
              <a:rPr lang="en-US" dirty="0" smtClean="0"/>
              <a:t>  Current PhD students without supervisors will benefit from this arrangement</a:t>
            </a:r>
          </a:p>
          <a:p>
            <a:pPr lvl="1"/>
            <a:r>
              <a:rPr lang="en-US" dirty="0" smtClean="0"/>
              <a:t>Students get an opportunity to experience diverse environment in HE.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Cont’d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r>
              <a:rPr lang="en-US" dirty="0" smtClean="0"/>
              <a:t>E- learning facilities should be strengthened</a:t>
            </a:r>
          </a:p>
          <a:p>
            <a:pPr lvl="1"/>
            <a:r>
              <a:rPr lang="en-US" dirty="0" smtClean="0"/>
              <a:t>VBC – sound proof room, improve internet connectivity. </a:t>
            </a:r>
          </a:p>
          <a:p>
            <a:pPr lvl="1"/>
            <a:r>
              <a:rPr lang="en-US" dirty="0" smtClean="0"/>
              <a:t>Skype</a:t>
            </a:r>
          </a:p>
          <a:p>
            <a:pPr lvl="1"/>
            <a:r>
              <a:rPr lang="en-US" dirty="0" err="1" smtClean="0"/>
              <a:t>Moodle</a:t>
            </a:r>
            <a:endParaRPr lang="en-US" dirty="0" smtClean="0"/>
          </a:p>
          <a:p>
            <a:pPr lvl="1"/>
            <a:r>
              <a:rPr lang="en-US" dirty="0" err="1" smtClean="0"/>
              <a:t>Wifi</a:t>
            </a: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6200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11. Improving student support services 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66800" y="1600200"/>
            <a:ext cx="76200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Work towards building a better customer care relations with students beginning  from SAS to our lecture rooms.</a:t>
            </a:r>
          </a:p>
          <a:p>
            <a:r>
              <a:rPr lang="en-US" dirty="0" smtClean="0"/>
              <a:t>Students should be treated with respect and dignity.  </a:t>
            </a:r>
          </a:p>
          <a:p>
            <a:r>
              <a:rPr lang="en-US" dirty="0" smtClean="0"/>
              <a:t>Invest in recreational facilities for students and staff. </a:t>
            </a:r>
          </a:p>
          <a:p>
            <a:r>
              <a:rPr lang="en-US" dirty="0" smtClean="0"/>
              <a:t>Counseling services at department level or school level should be done in confidence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mplate1.jpg"/>
          <p:cNvPicPr>
            <a:picLocks noChangeAspect="1"/>
          </p:cNvPicPr>
          <p:nvPr/>
        </p:nvPicPr>
        <p:blipFill>
          <a:blip r:embed="rId3"/>
          <a:srcRect r="84375"/>
          <a:stretch>
            <a:fillRect/>
          </a:stretch>
        </p:blipFill>
        <p:spPr>
          <a:xfrm>
            <a:off x="0" y="0"/>
            <a:ext cx="1071538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440</Words>
  <Application>Microsoft Office PowerPoint</Application>
  <PresentationFormat>On-screen Show (4:3)</PresentationFormat>
  <Paragraphs>63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2. Fostering A Culture Of Student Engagement </vt:lpstr>
      <vt:lpstr>3. Coping With New Teaching Methods And Ways Of Learning </vt:lpstr>
      <vt:lpstr>4. Learning Independently </vt:lpstr>
      <vt:lpstr>6. Different types of assessments</vt:lpstr>
      <vt:lpstr>9. Reflecting On Teaching Quality </vt:lpstr>
      <vt:lpstr>Cont’d </vt:lpstr>
      <vt:lpstr>11. Improving student support services 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retreat</dc:creator>
  <cp:lastModifiedBy>retreat</cp:lastModifiedBy>
  <cp:revision>6</cp:revision>
  <dcterms:created xsi:type="dcterms:W3CDTF">2016-07-23T02:12:51Z</dcterms:created>
  <dcterms:modified xsi:type="dcterms:W3CDTF">2016-07-23T02:58:03Z</dcterms:modified>
</cp:coreProperties>
</file>