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7" r:id="rId2"/>
    <p:sldId id="275"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1" d="100"/>
          <a:sy n="71" d="100"/>
        </p:scale>
        <p:origin x="-135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AU" smtClean="0"/>
              <a:t>The University of Fiji</a:t>
            </a:r>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811339-A3D7-4B30-BE8D-0B1039C1D11F}" type="datetimeFigureOut">
              <a:rPr lang="en-AU" smtClean="0"/>
              <a:pPr/>
              <a:t>23/07/2016</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94F194-5C98-491E-9121-F29218F1D999}" type="slidenum">
              <a:rPr lang="en-AU" smtClean="0"/>
              <a:pPr/>
              <a:t>‹#›</a:t>
            </a:fld>
            <a:endParaRPr lang="en-AU"/>
          </a:p>
        </p:txBody>
      </p:sp>
    </p:spTree>
    <p:extLst>
      <p:ext uri="{BB962C8B-B14F-4D97-AF65-F5344CB8AC3E}">
        <p14:creationId xmlns:p14="http://schemas.microsoft.com/office/powerpoint/2010/main" xmlns="" val="24958517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AU" smtClean="0"/>
              <a:t>The University of Fiji</a:t>
            </a: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2F10ED-A2C9-41AE-A8F4-26344ABD00CB}" type="datetimeFigureOut">
              <a:rPr lang="en-AU" smtClean="0"/>
              <a:pPr/>
              <a:t>23/07/2016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0F134-1C98-4C9B-A8EE-EA203C8051E2}" type="slidenum">
              <a:rPr lang="en-AU" smtClean="0"/>
              <a:pPr/>
              <a:t>‹#›</a:t>
            </a:fld>
            <a:endParaRPr lang="en-AU"/>
          </a:p>
        </p:txBody>
      </p:sp>
    </p:spTree>
    <p:extLst>
      <p:ext uri="{BB962C8B-B14F-4D97-AF65-F5344CB8AC3E}">
        <p14:creationId xmlns:p14="http://schemas.microsoft.com/office/powerpoint/2010/main" xmlns="" val="104720171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BD20F134-1C98-4C9B-A8EE-EA203C8051E2}" type="slidenum">
              <a:rPr lang="en-AU" smtClean="0"/>
              <a:pPr/>
              <a:t>1</a:t>
            </a:fld>
            <a:endParaRPr lang="en-AU"/>
          </a:p>
        </p:txBody>
      </p:sp>
      <p:sp>
        <p:nvSpPr>
          <p:cNvPr id="5" name="Header Placeholder 4"/>
          <p:cNvSpPr>
            <a:spLocks noGrp="1"/>
          </p:cNvSpPr>
          <p:nvPr>
            <p:ph type="hdr" sz="quarter" idx="11"/>
          </p:nvPr>
        </p:nvSpPr>
        <p:spPr/>
        <p:txBody>
          <a:bodyPr/>
          <a:lstStyle/>
          <a:p>
            <a:r>
              <a:rPr lang="en-AU" smtClean="0"/>
              <a:t>The University of Fiji</a:t>
            </a:r>
            <a:endParaRPr lang="en-AU"/>
          </a:p>
        </p:txBody>
      </p:sp>
    </p:spTree>
    <p:extLst>
      <p:ext uri="{BB962C8B-B14F-4D97-AF65-F5344CB8AC3E}">
        <p14:creationId xmlns:p14="http://schemas.microsoft.com/office/powerpoint/2010/main" xmlns="" val="2651736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students are flexible and adapt to new ways successfully. However, there is time needed in between the transition from old to new and this would be much smoother if it happened gradually so there is ample time for students to adjust and not be pressured by all the other things pounding down on them, because in the end they’re learning and each has their different paces</a:t>
            </a:r>
          </a:p>
          <a:p>
            <a:endParaRPr lang="en-US" dirty="0"/>
          </a:p>
        </p:txBody>
      </p:sp>
      <p:sp>
        <p:nvSpPr>
          <p:cNvPr id="4" name="Header Placeholder 3"/>
          <p:cNvSpPr>
            <a:spLocks noGrp="1"/>
          </p:cNvSpPr>
          <p:nvPr>
            <p:ph type="hdr" sz="quarter" idx="10"/>
          </p:nvPr>
        </p:nvSpPr>
        <p:spPr/>
        <p:txBody>
          <a:bodyPr/>
          <a:lstStyle/>
          <a:p>
            <a:r>
              <a:rPr lang="en-AU" smtClean="0"/>
              <a:t>The University of Fiji</a:t>
            </a:r>
            <a:endParaRPr lang="en-AU"/>
          </a:p>
        </p:txBody>
      </p:sp>
      <p:sp>
        <p:nvSpPr>
          <p:cNvPr id="5" name="Slide Number Placeholder 4"/>
          <p:cNvSpPr>
            <a:spLocks noGrp="1"/>
          </p:cNvSpPr>
          <p:nvPr>
            <p:ph type="sldNum" sz="quarter" idx="11"/>
          </p:nvPr>
        </p:nvSpPr>
        <p:spPr/>
        <p:txBody>
          <a:bodyPr/>
          <a:lstStyle/>
          <a:p>
            <a:fld id="{BD20F134-1C98-4C9B-A8EE-EA203C8051E2}" type="slidenum">
              <a:rPr lang="en-AU" smtClean="0"/>
              <a:pPr/>
              <a:t>5</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Students need a complete </a:t>
            </a:r>
            <a:r>
              <a:rPr lang="en-AU" dirty="0" err="1" smtClean="0"/>
              <a:t>wifi</a:t>
            </a:r>
            <a:r>
              <a:rPr lang="en-AU" dirty="0" smtClean="0"/>
              <a:t> service all through out the university</a:t>
            </a:r>
            <a:endParaRPr lang="en-US" dirty="0"/>
          </a:p>
        </p:txBody>
      </p:sp>
      <p:sp>
        <p:nvSpPr>
          <p:cNvPr id="4" name="Header Placeholder 3"/>
          <p:cNvSpPr>
            <a:spLocks noGrp="1"/>
          </p:cNvSpPr>
          <p:nvPr>
            <p:ph type="hdr" sz="quarter" idx="10"/>
          </p:nvPr>
        </p:nvSpPr>
        <p:spPr/>
        <p:txBody>
          <a:bodyPr/>
          <a:lstStyle/>
          <a:p>
            <a:r>
              <a:rPr lang="en-AU" smtClean="0"/>
              <a:t>The University of Fiji</a:t>
            </a:r>
            <a:endParaRPr lang="en-AU"/>
          </a:p>
        </p:txBody>
      </p:sp>
      <p:sp>
        <p:nvSpPr>
          <p:cNvPr id="5" name="Slide Number Placeholder 4"/>
          <p:cNvSpPr>
            <a:spLocks noGrp="1"/>
          </p:cNvSpPr>
          <p:nvPr>
            <p:ph type="sldNum" sz="quarter" idx="11"/>
          </p:nvPr>
        </p:nvSpPr>
        <p:spPr/>
        <p:txBody>
          <a:bodyPr/>
          <a:lstStyle/>
          <a:p>
            <a:fld id="{BD20F134-1C98-4C9B-A8EE-EA203C8051E2}" type="slidenum">
              <a:rPr lang="en-AU" smtClean="0"/>
              <a:pPr/>
              <a:t>6</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G</a:t>
            </a:r>
            <a:endParaRPr lang="en-US" dirty="0"/>
          </a:p>
        </p:txBody>
      </p:sp>
      <p:sp>
        <p:nvSpPr>
          <p:cNvPr id="4" name="Header Placeholder 3"/>
          <p:cNvSpPr>
            <a:spLocks noGrp="1"/>
          </p:cNvSpPr>
          <p:nvPr>
            <p:ph type="hdr" sz="quarter" idx="10"/>
          </p:nvPr>
        </p:nvSpPr>
        <p:spPr/>
        <p:txBody>
          <a:bodyPr/>
          <a:lstStyle/>
          <a:p>
            <a:r>
              <a:rPr lang="en-AU" smtClean="0"/>
              <a:t>The University of Fiji</a:t>
            </a:r>
            <a:endParaRPr lang="en-AU"/>
          </a:p>
        </p:txBody>
      </p:sp>
      <p:sp>
        <p:nvSpPr>
          <p:cNvPr id="5" name="Slide Number Placeholder 4"/>
          <p:cNvSpPr>
            <a:spLocks noGrp="1"/>
          </p:cNvSpPr>
          <p:nvPr>
            <p:ph type="sldNum" sz="quarter" idx="11"/>
          </p:nvPr>
        </p:nvSpPr>
        <p:spPr/>
        <p:txBody>
          <a:bodyPr/>
          <a:lstStyle/>
          <a:p>
            <a:fld id="{BD20F134-1C98-4C9B-A8EE-EA203C8051E2}" type="slidenum">
              <a:rPr lang="en-AU" smtClean="0"/>
              <a:pPr/>
              <a:t>8</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Since </a:t>
            </a:r>
            <a:r>
              <a:rPr lang="en-US" sz="1200" dirty="0" err="1" smtClean="0"/>
              <a:t>Moodle</a:t>
            </a:r>
            <a:r>
              <a:rPr lang="en-US" sz="1200" dirty="0" smtClean="0"/>
              <a:t> company releases updates to improve students’ experience and enhance eLearning. )</a:t>
            </a:r>
          </a:p>
          <a:p>
            <a:endParaRPr lang="en-US" dirty="0"/>
          </a:p>
        </p:txBody>
      </p:sp>
      <p:sp>
        <p:nvSpPr>
          <p:cNvPr id="4" name="Header Placeholder 3"/>
          <p:cNvSpPr>
            <a:spLocks noGrp="1"/>
          </p:cNvSpPr>
          <p:nvPr>
            <p:ph type="hdr" sz="quarter" idx="10"/>
          </p:nvPr>
        </p:nvSpPr>
        <p:spPr/>
        <p:txBody>
          <a:bodyPr/>
          <a:lstStyle/>
          <a:p>
            <a:r>
              <a:rPr lang="en-AU" smtClean="0"/>
              <a:t>The University of Fiji</a:t>
            </a:r>
            <a:endParaRPr lang="en-AU"/>
          </a:p>
        </p:txBody>
      </p:sp>
      <p:sp>
        <p:nvSpPr>
          <p:cNvPr id="5" name="Slide Number Placeholder 4"/>
          <p:cNvSpPr>
            <a:spLocks noGrp="1"/>
          </p:cNvSpPr>
          <p:nvPr>
            <p:ph type="sldNum" sz="quarter" idx="11"/>
          </p:nvPr>
        </p:nvSpPr>
        <p:spPr/>
        <p:txBody>
          <a:bodyPr/>
          <a:lstStyle/>
          <a:p>
            <a:fld id="{BD20F134-1C98-4C9B-A8EE-EA203C8051E2}" type="slidenum">
              <a:rPr lang="en-AU" smtClean="0"/>
              <a:pPr/>
              <a:t>13</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’University of Fiji should not be taking that many students in the first place!!!!! What is going on? When we first </a:t>
            </a:r>
            <a:r>
              <a:rPr lang="en-US" i="1" dirty="0" err="1" smtClean="0"/>
              <a:t>joinedUniFiji</a:t>
            </a:r>
            <a:r>
              <a:rPr lang="en-US" i="1" dirty="0" smtClean="0"/>
              <a:t>-UPSM we were told only first 50 students will get the chance and then what happened? This year initially in year 1 there were 73 students! HOW IS THAT LOGICAL? The </a:t>
            </a:r>
            <a:r>
              <a:rPr lang="en-US" i="1" dirty="0" err="1" smtClean="0"/>
              <a:t>Uni</a:t>
            </a:r>
            <a:r>
              <a:rPr lang="en-US" i="1" dirty="0" smtClean="0"/>
              <a:t> takes in so many students and then gives excuses like there are not enough lecturers and not enough money so unable to provide services properly! They can’t even provide AIRCONDITIONING! We have come to know that just because there are majority of students so they will try to filter “fail” students because they can’t cater us in the hospital in the senior years. So I believe it is okay to assume that the </a:t>
            </a:r>
            <a:r>
              <a:rPr lang="en-US" i="1" dirty="0" err="1" smtClean="0"/>
              <a:t>Uni</a:t>
            </a:r>
            <a:r>
              <a:rPr lang="en-US" i="1" dirty="0" smtClean="0"/>
              <a:t> is not at all concerned about the students future and they are just using students as a money making scheme! There are so many students that most of them don’t even get enough attention from the lecturer, keeping in mind that this is NOT the lecturers fault as they are trying their best. The people who are in charge of accepting students should be </a:t>
            </a:r>
            <a:r>
              <a:rPr lang="en-US" i="1" dirty="0" err="1" smtClean="0"/>
              <a:t>considerate!Very</a:t>
            </a:r>
            <a:r>
              <a:rPr lang="en-US" i="1" dirty="0" smtClean="0"/>
              <a:t> very discouraging.’’</a:t>
            </a:r>
            <a:endParaRPr lang="en-US" dirty="0"/>
          </a:p>
        </p:txBody>
      </p:sp>
      <p:sp>
        <p:nvSpPr>
          <p:cNvPr id="4" name="Header Placeholder 3"/>
          <p:cNvSpPr>
            <a:spLocks noGrp="1"/>
          </p:cNvSpPr>
          <p:nvPr>
            <p:ph type="hdr" sz="quarter" idx="10"/>
          </p:nvPr>
        </p:nvSpPr>
        <p:spPr/>
        <p:txBody>
          <a:bodyPr/>
          <a:lstStyle/>
          <a:p>
            <a:r>
              <a:rPr lang="en-AU" smtClean="0"/>
              <a:t>The University of Fiji</a:t>
            </a:r>
            <a:endParaRPr lang="en-AU"/>
          </a:p>
        </p:txBody>
      </p:sp>
      <p:sp>
        <p:nvSpPr>
          <p:cNvPr id="5" name="Slide Number Placeholder 4"/>
          <p:cNvSpPr>
            <a:spLocks noGrp="1"/>
          </p:cNvSpPr>
          <p:nvPr>
            <p:ph type="sldNum" sz="quarter" idx="11"/>
          </p:nvPr>
        </p:nvSpPr>
        <p:spPr/>
        <p:txBody>
          <a:bodyPr/>
          <a:lstStyle/>
          <a:p>
            <a:fld id="{BD20F134-1C98-4C9B-A8EE-EA203C8051E2}" type="slidenum">
              <a:rPr lang="en-AU" smtClean="0"/>
              <a:pPr/>
              <a:t>18</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035740-CEA6-4424-952C-B993729CBD99}"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0F763-DDF2-4EB2-85A4-19937A50A3F9}"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EC4CB-5585-450E-AF08-FDF816301852}"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C648D4-E4DD-406D-B40E-6B58CCFF5D77}"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69244B-83E1-4697-ACBF-A02C3701B327}"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7A4602-FE27-470A-A830-A264EF267CEA}"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0DE3C5-6F0A-4218-8246-B39D0CB2AC82}" type="datetime1">
              <a:rPr lang="en-US" smtClean="0"/>
              <a:pPr/>
              <a:t>7/23/2016</a:t>
            </a:fld>
            <a:endParaRPr lang="en-US"/>
          </a:p>
        </p:txBody>
      </p:sp>
      <p:sp>
        <p:nvSpPr>
          <p:cNvPr id="8" name="Footer Placeholder 7"/>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9" name="Slide Number Placeholder 8"/>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526D82-EB80-42C1-822C-4D85D3B594B4}" type="datetime1">
              <a:rPr lang="en-US" smtClean="0"/>
              <a:pPr/>
              <a:t>7/23/2016</a:t>
            </a:fld>
            <a:endParaRPr lang="en-US"/>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5" name="Slide Number Placeholder 4"/>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4F4CA-828F-41BC-99CA-7689B967D4EC}" type="datetime1">
              <a:rPr lang="en-US" smtClean="0"/>
              <a:pPr/>
              <a:t>7/23/2016</a:t>
            </a:fld>
            <a:endParaRPr lang="en-US"/>
          </a:p>
        </p:txBody>
      </p:sp>
      <p:sp>
        <p:nvSpPr>
          <p:cNvPr id="3" name="Footer Placeholder 2"/>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4" name="Slide Number Placeholder 3"/>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CEF72-B07D-4AB5-ABFC-D94FC943181A}"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E5E74F-71FB-4377-9E6B-9AF5EC6592D5}"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3E9D4-D8FD-4133-A220-307E4B0752C1}" type="datetime1">
              <a:rPr lang="en-US" smtClean="0"/>
              <a:pPr/>
              <a:t>7/23/2016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9AE41-0915-4C64-A5A1-7B56EDD12C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www.unifiji.ac.fj/"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mplate1.jpg"/>
          <p:cNvPicPr>
            <a:picLocks noChangeAspect="1"/>
          </p:cNvPicPr>
          <p:nvPr/>
        </p:nvPicPr>
        <p:blipFill>
          <a:blip r:embed="rId3"/>
          <a:srcRect r="84375"/>
          <a:stretch>
            <a:fillRect/>
          </a:stretch>
        </p:blipFill>
        <p:spPr>
          <a:xfrm>
            <a:off x="0" y="0"/>
            <a:ext cx="1071538" cy="6858000"/>
          </a:xfrm>
          <a:prstGeom prst="rect">
            <a:avLst/>
          </a:prstGeom>
        </p:spPr>
      </p:pic>
      <p:sp>
        <p:nvSpPr>
          <p:cNvPr id="3" name="Footer Placeholder 2"/>
          <p:cNvSpPr>
            <a:spLocks noGrp="1"/>
          </p:cNvSpPr>
          <p:nvPr>
            <p:ph type="ftr" sz="quarter" idx="11"/>
          </p:nvPr>
        </p:nvSpPr>
        <p:spPr>
          <a:xfrm>
            <a:off x="1259632" y="6324055"/>
            <a:ext cx="7128792" cy="504057"/>
          </a:xfrm>
        </p:spPr>
        <p:txBody>
          <a:bodyPr/>
          <a:lstStyle/>
          <a:p>
            <a:r>
              <a:rPr lang="en-AU" dirty="0" smtClean="0"/>
              <a:t>The University of Fiji, Private Mail Bag, Lautoka. Fiji.  </a:t>
            </a:r>
          </a:p>
          <a:p>
            <a:r>
              <a:rPr lang="en-AU" dirty="0" err="1" smtClean="0"/>
              <a:t>Ph</a:t>
            </a:r>
            <a:r>
              <a:rPr lang="en-AU" dirty="0" smtClean="0"/>
              <a:t>: +679 6640600  </a:t>
            </a:r>
            <a:r>
              <a:rPr lang="en-AU" dirty="0" smtClean="0">
                <a:hlinkClick r:id="rId4"/>
              </a:rPr>
              <a:t>www.unifiji.ac.fj</a:t>
            </a:r>
            <a:endParaRPr lang="en-AU" dirty="0" smtClean="0"/>
          </a:p>
          <a:p>
            <a:pPr algn="l"/>
            <a:endParaRPr lang="en-US" dirty="0"/>
          </a:p>
        </p:txBody>
      </p:sp>
      <p:pic>
        <p:nvPicPr>
          <p:cNvPr id="2" name="Picture 1"/>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2771800" y="24698"/>
            <a:ext cx="3744416" cy="93610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b="1" dirty="0" smtClean="0">
                <a:solidFill>
                  <a:srgbClr val="002060"/>
                </a:solidFill>
              </a:rPr>
              <a:t>8. Utilizing adequately hours of contact with lecturers</a:t>
            </a:r>
            <a:r>
              <a:rPr lang="en-AU" dirty="0" smtClean="0"/>
              <a:t>.</a:t>
            </a:r>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b="1" dirty="0" smtClean="0">
                <a:solidFill>
                  <a:srgbClr val="002060"/>
                </a:solidFill>
              </a:rPr>
              <a:t>9. Reflecting on teaching quality</a:t>
            </a:r>
            <a:r>
              <a:rPr lang="en-AU" dirty="0" smtClean="0"/>
              <a:t>.</a:t>
            </a:r>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dirty="0" smtClean="0"/>
              <a:t>10. </a:t>
            </a:r>
            <a:r>
              <a:rPr lang="en-AU" b="1" dirty="0" smtClean="0">
                <a:solidFill>
                  <a:srgbClr val="002060"/>
                </a:solidFill>
              </a:rPr>
              <a:t>Ensuring the adequacy of instructors’ social infrastructure.</a:t>
            </a:r>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429420"/>
          </a:xfrm>
        </p:spPr>
        <p:txBody>
          <a:bodyPr>
            <a:normAutofit fontScale="85000" lnSpcReduction="20000"/>
          </a:bodyPr>
          <a:lstStyle/>
          <a:p>
            <a:pPr>
              <a:buNone/>
            </a:pPr>
            <a:r>
              <a:rPr lang="en-AU" b="1" dirty="0" smtClean="0">
                <a:solidFill>
                  <a:srgbClr val="002060"/>
                </a:solidFill>
              </a:rPr>
              <a:t>11. Improved student support services</a:t>
            </a:r>
            <a:r>
              <a:rPr lang="en-AU" dirty="0" smtClean="0"/>
              <a:t>.</a:t>
            </a:r>
          </a:p>
          <a:p>
            <a:r>
              <a:rPr lang="en-US" sz="3600" dirty="0" smtClean="0"/>
              <a:t>All </a:t>
            </a:r>
            <a:r>
              <a:rPr lang="en-US" sz="3600" dirty="0" smtClean="0"/>
              <a:t>lecturers </a:t>
            </a:r>
            <a:r>
              <a:rPr lang="en-US" sz="3600" dirty="0" smtClean="0"/>
              <a:t>do not use </a:t>
            </a:r>
            <a:r>
              <a:rPr lang="en-US" sz="3600" dirty="0" err="1" smtClean="0"/>
              <a:t>Moodle</a:t>
            </a:r>
            <a:r>
              <a:rPr lang="en-US" sz="3600" dirty="0" smtClean="0"/>
              <a:t> </a:t>
            </a:r>
            <a:r>
              <a:rPr lang="en-US" sz="3600" dirty="0" smtClean="0"/>
              <a:t>to upload lecture notes, etc. </a:t>
            </a:r>
            <a:endParaRPr lang="en-US" sz="3600" dirty="0" smtClean="0"/>
          </a:p>
          <a:p>
            <a:r>
              <a:rPr lang="en-US" sz="3600" dirty="0" smtClean="0"/>
              <a:t>(ICT </a:t>
            </a:r>
            <a:r>
              <a:rPr lang="en-US" sz="3600" dirty="0" smtClean="0"/>
              <a:t>also take major role </a:t>
            </a:r>
            <a:r>
              <a:rPr lang="en-US" sz="3600" dirty="0" smtClean="0"/>
              <a:t>on </a:t>
            </a:r>
            <a:r>
              <a:rPr lang="en-US" sz="3600" dirty="0" err="1" smtClean="0"/>
              <a:t>Moodle</a:t>
            </a:r>
            <a:r>
              <a:rPr lang="en-US" sz="3600" dirty="0" smtClean="0"/>
              <a:t> by </a:t>
            </a:r>
            <a:r>
              <a:rPr lang="en-US" sz="3600" b="1" u="sng" dirty="0" smtClean="0"/>
              <a:t>upgrading the </a:t>
            </a:r>
            <a:r>
              <a:rPr lang="en-US" sz="3600" b="1" u="sng" dirty="0" err="1" smtClean="0"/>
              <a:t>Moodle</a:t>
            </a:r>
            <a:r>
              <a:rPr lang="en-US" sz="3600" b="1" u="sng" dirty="0" smtClean="0"/>
              <a:t> </a:t>
            </a:r>
            <a:r>
              <a:rPr lang="en-US" sz="3600" dirty="0" smtClean="0"/>
              <a:t>to help students to enable them with new features </a:t>
            </a:r>
            <a:endParaRPr lang="en-US" sz="3600" dirty="0" smtClean="0"/>
          </a:p>
          <a:p>
            <a:r>
              <a:rPr lang="en-US" sz="3600" dirty="0" smtClean="0"/>
              <a:t>Another </a:t>
            </a:r>
            <a:r>
              <a:rPr lang="en-US" sz="3600" dirty="0" smtClean="0"/>
              <a:t>important Support service is internet. </a:t>
            </a:r>
            <a:endParaRPr lang="en-US" sz="3600" dirty="0" smtClean="0"/>
          </a:p>
          <a:p>
            <a:r>
              <a:rPr lang="en-US" sz="3600" dirty="0" smtClean="0"/>
              <a:t>University does not have </a:t>
            </a:r>
            <a:r>
              <a:rPr lang="en-US" sz="3600" dirty="0" smtClean="0"/>
              <a:t>free internet Hotshot station to help students in their research since students have their own gadgets such laptops, tablets, etc</a:t>
            </a:r>
            <a:r>
              <a:rPr lang="en-US" sz="3600" dirty="0" smtClean="0"/>
              <a:t>.</a:t>
            </a:r>
          </a:p>
          <a:p>
            <a:r>
              <a:rPr lang="en-AU" sz="3600" dirty="0" smtClean="0"/>
              <a:t>Network services in </a:t>
            </a:r>
            <a:r>
              <a:rPr lang="en-AU" sz="3600" dirty="0" err="1" smtClean="0"/>
              <a:t>Unifiji</a:t>
            </a:r>
            <a:r>
              <a:rPr lang="en-AU" sz="3600" dirty="0" smtClean="0"/>
              <a:t> house should be maintained regularly. No phone at Uni Fiji house for communication with </a:t>
            </a:r>
            <a:r>
              <a:rPr lang="en-AU" sz="3600" dirty="0" err="1" smtClean="0"/>
              <a:t>saweni</a:t>
            </a:r>
            <a:r>
              <a:rPr lang="en-AU" sz="3600" dirty="0" smtClean="0"/>
              <a:t>.</a:t>
            </a:r>
          </a:p>
          <a:p>
            <a:r>
              <a:rPr lang="en-AU" sz="3600" dirty="0" err="1" smtClean="0"/>
              <a:t>Wifi</a:t>
            </a:r>
            <a:r>
              <a:rPr lang="en-AU" sz="3600" dirty="0" smtClean="0"/>
              <a:t> at </a:t>
            </a:r>
            <a:r>
              <a:rPr lang="en-AU" sz="3600" dirty="0" err="1" smtClean="0"/>
              <a:t>Unifiji</a:t>
            </a:r>
            <a:r>
              <a:rPr lang="en-AU" sz="3600" dirty="0" smtClean="0"/>
              <a:t> is slow</a:t>
            </a:r>
            <a:endParaRPr lang="en-US" sz="3600" dirty="0" smtClean="0"/>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b="1" dirty="0" smtClean="0">
                <a:solidFill>
                  <a:srgbClr val="002060"/>
                </a:solidFill>
              </a:rPr>
              <a:t>12. Infusing student issues at monthly school (Faculty) Board meetings</a:t>
            </a:r>
            <a:r>
              <a:rPr lang="en-AU" dirty="0" smtClean="0"/>
              <a:t>.</a:t>
            </a: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b="1" dirty="0" smtClean="0">
                <a:solidFill>
                  <a:srgbClr val="002060"/>
                </a:solidFill>
              </a:rPr>
              <a:t>13. Building quality assurance mechanisms into the assessment of learning and teaching.</a:t>
            </a:r>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dirty="0" smtClean="0"/>
              <a:t>14. </a:t>
            </a:r>
            <a:r>
              <a:rPr lang="en-AU" b="1" dirty="0" smtClean="0">
                <a:solidFill>
                  <a:srgbClr val="002060"/>
                </a:solidFill>
              </a:rPr>
              <a:t>Considering social and emotional safety</a:t>
            </a:r>
            <a:r>
              <a:rPr lang="en-AU" dirty="0" smtClean="0"/>
              <a:t>.</a:t>
            </a: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14290"/>
            <a:ext cx="8429684" cy="6286544"/>
          </a:xfrm>
        </p:spPr>
        <p:txBody>
          <a:bodyPr>
            <a:normAutofit/>
          </a:bodyPr>
          <a:lstStyle/>
          <a:p>
            <a:pPr>
              <a:buNone/>
            </a:pPr>
            <a:r>
              <a:rPr lang="en-AU" dirty="0" smtClean="0"/>
              <a:t>15. </a:t>
            </a:r>
            <a:r>
              <a:rPr lang="en-AU" b="1" dirty="0" smtClean="0">
                <a:solidFill>
                  <a:srgbClr val="002060"/>
                </a:solidFill>
              </a:rPr>
              <a:t>Achieving quality student admission</a:t>
            </a:r>
          </a:p>
          <a:p>
            <a:r>
              <a:rPr lang="en-AU" dirty="0" smtClean="0"/>
              <a:t>There </a:t>
            </a:r>
            <a:r>
              <a:rPr lang="en-AU" dirty="0" smtClean="0"/>
              <a:t>are no interviews </a:t>
            </a:r>
            <a:r>
              <a:rPr lang="en-AU" dirty="0" smtClean="0"/>
              <a:t>done prior to enrolment </a:t>
            </a:r>
            <a:r>
              <a:rPr lang="en-AU" dirty="0" smtClean="0"/>
              <a:t>of students with </a:t>
            </a:r>
            <a:r>
              <a:rPr lang="en-AU" dirty="0" smtClean="0"/>
              <a:t>UPSM lecturers.</a:t>
            </a:r>
          </a:p>
          <a:p>
            <a:r>
              <a:rPr lang="en-AU" dirty="0" err="1" smtClean="0"/>
              <a:t>E.g</a:t>
            </a:r>
            <a:r>
              <a:rPr lang="en-AU" dirty="0" smtClean="0"/>
              <a:t> No </a:t>
            </a:r>
            <a:r>
              <a:rPr lang="en-AU" dirty="0" smtClean="0"/>
              <a:t>use of Baseline </a:t>
            </a:r>
            <a:r>
              <a:rPr lang="en-AU" smtClean="0"/>
              <a:t>psychometrics which helps </a:t>
            </a:r>
            <a:endParaRPr lang="en-AU" dirty="0" smtClean="0"/>
          </a:p>
          <a:p>
            <a:endParaRPr lang="en-US" b="1" dirty="0">
              <a:solidFill>
                <a:srgbClr val="002060"/>
              </a:solidFill>
            </a:endParaRPr>
          </a:p>
        </p:txBody>
      </p:sp>
      <p:sp>
        <p:nvSpPr>
          <p:cNvPr id="4" name="Footer Placeholder 3"/>
          <p:cNvSpPr>
            <a:spLocks noGrp="1"/>
          </p:cNvSpPr>
          <p:nvPr>
            <p:ph type="ftr" sz="quarter" idx="11"/>
          </p:nvPr>
        </p:nvSpPr>
        <p:spPr/>
        <p:txBody>
          <a:bodyPr/>
          <a:lstStyle/>
          <a:p>
            <a:r>
              <a:rPr lang="en-AU" dirty="0" smtClean="0"/>
              <a:t>The University of Fiji, Private Mail Bag, </a:t>
            </a:r>
            <a:r>
              <a:rPr lang="en-AU" dirty="0" err="1" smtClean="0"/>
              <a:t>Lautoka</a:t>
            </a:r>
            <a:r>
              <a:rPr lang="en-AU" dirty="0" smtClean="0"/>
              <a:t>. Fiji.   Ph: +679 6640600  www.unifiji.ac.fj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928670"/>
            <a:ext cx="8329642" cy="5197493"/>
          </a:xfrm>
        </p:spPr>
        <p:txBody>
          <a:bodyPr/>
          <a:lstStyle/>
          <a:p>
            <a:r>
              <a:rPr lang="en-AU" dirty="0" smtClean="0"/>
              <a:t>Too many student intake at UPSM – may not necessarily coincide with quality and suitability, also not matched with resources present. </a:t>
            </a:r>
            <a:r>
              <a:rPr lang="en-AU" dirty="0" err="1" smtClean="0"/>
              <a:t>E.g</a:t>
            </a:r>
            <a:r>
              <a:rPr lang="en-AU" dirty="0" smtClean="0"/>
              <a:t> facilities in classroom. Also</a:t>
            </a: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endParaRPr lang="en-US" dirty="0"/>
          </a:p>
        </p:txBody>
      </p:sp>
      <p:sp>
        <p:nvSpPr>
          <p:cNvPr id="3" name="Content Placeholder 2"/>
          <p:cNvSpPr>
            <a:spLocks noGrp="1"/>
          </p:cNvSpPr>
          <p:nvPr>
            <p:ph idx="1"/>
          </p:nvPr>
        </p:nvSpPr>
        <p:spPr/>
        <p:txBody>
          <a:bodyPr/>
          <a:lstStyle/>
          <a:p>
            <a:r>
              <a:rPr lang="en-AU" b="1" dirty="0" smtClean="0"/>
              <a:t>Feedback received from UPSM students --because students are the MOST important stakeholders.</a:t>
            </a:r>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501122" cy="6143668"/>
          </a:xfrm>
        </p:spPr>
        <p:txBody>
          <a:bodyPr>
            <a:normAutofit fontScale="70000" lnSpcReduction="20000"/>
          </a:bodyPr>
          <a:lstStyle/>
          <a:p>
            <a:pPr marL="514350" indent="-514350">
              <a:buAutoNum type="arabicPeriod"/>
            </a:pPr>
            <a:r>
              <a:rPr lang="en-AU" b="1" dirty="0" smtClean="0">
                <a:solidFill>
                  <a:srgbClr val="C00000"/>
                </a:solidFill>
              </a:rPr>
              <a:t>Promoting </a:t>
            </a:r>
            <a:r>
              <a:rPr lang="en-AU" b="1" dirty="0" smtClean="0">
                <a:solidFill>
                  <a:srgbClr val="C00000"/>
                </a:solidFill>
              </a:rPr>
              <a:t>a culture that </a:t>
            </a:r>
            <a:r>
              <a:rPr lang="en-AU" b="1" dirty="0" err="1" smtClean="0">
                <a:solidFill>
                  <a:srgbClr val="C00000"/>
                </a:solidFill>
              </a:rPr>
              <a:t>centers</a:t>
            </a:r>
            <a:r>
              <a:rPr lang="en-AU" b="1" dirty="0" smtClean="0">
                <a:solidFill>
                  <a:srgbClr val="C00000"/>
                </a:solidFill>
              </a:rPr>
              <a:t> on inclusion and retention</a:t>
            </a:r>
            <a:r>
              <a:rPr lang="en-AU" b="1" dirty="0" smtClean="0">
                <a:solidFill>
                  <a:srgbClr val="C00000"/>
                </a:solidFill>
              </a:rPr>
              <a:t>.</a:t>
            </a:r>
          </a:p>
          <a:p>
            <a:r>
              <a:rPr lang="en-US" dirty="0" smtClean="0"/>
              <a:t>It is felt as if there is tolerance between the students, but there could be a little more consideration shown to those who are from different cultural backgrounds and the inclusion of these students and </a:t>
            </a:r>
            <a:r>
              <a:rPr lang="en-US" b="1" dirty="0" smtClean="0"/>
              <a:t>providing them with a platform to make their voices heard</a:t>
            </a:r>
            <a:r>
              <a:rPr lang="en-US" dirty="0" smtClean="0"/>
              <a:t>, will help establish more tolerance and introduce them new cultures. This would allow them to be sensitized to other cultures. </a:t>
            </a:r>
            <a:endParaRPr lang="en-US" dirty="0" smtClean="0"/>
          </a:p>
          <a:p>
            <a:r>
              <a:rPr lang="en-US" dirty="0" err="1" smtClean="0"/>
              <a:t>Uni</a:t>
            </a:r>
            <a:r>
              <a:rPr lang="en-US" dirty="0" smtClean="0"/>
              <a:t> has limitations when it comes to cultural religious practices, </a:t>
            </a:r>
          </a:p>
          <a:p>
            <a:r>
              <a:rPr lang="en-AU" dirty="0" smtClean="0"/>
              <a:t>For, </a:t>
            </a:r>
            <a:r>
              <a:rPr lang="en-AU" dirty="0" err="1" smtClean="0"/>
              <a:t>eg</a:t>
            </a:r>
            <a:r>
              <a:rPr lang="en-AU" dirty="0" smtClean="0"/>
              <a:t>, There is no Flexibility with lecture schedules to adjust to cultural and religious diversities.</a:t>
            </a:r>
            <a:endParaRPr lang="en-US" dirty="0" smtClean="0"/>
          </a:p>
          <a:p>
            <a:r>
              <a:rPr lang="en-US" i="1" dirty="0" smtClean="0"/>
              <a:t>The </a:t>
            </a:r>
            <a:r>
              <a:rPr lang="en-US" i="1" dirty="0" smtClean="0"/>
              <a:t>school is tolerant on cultural matters but needs to stop with the hypocrisy it challenges the students with. This includes the fact there is no meat allowed in school because of cultural reasons and these cultural reasons are backed by health reasons, however, the school sells unhealthy, oily, sweet, and junk food in the canteen and this is all approved. </a:t>
            </a:r>
            <a:endParaRPr lang="en-US" i="1" dirty="0" smtClean="0"/>
          </a:p>
          <a:p>
            <a:r>
              <a:rPr lang="en-AU" i="1" dirty="0" smtClean="0"/>
              <a:t>Provision of more caterers with regards to choice of food.</a:t>
            </a:r>
            <a:endParaRPr lang="en-US" i="1" dirty="0" smtClean="0"/>
          </a:p>
          <a:p>
            <a:endParaRPr lang="en-US" dirty="0" smtClean="0"/>
          </a:p>
          <a:p>
            <a:pPr marL="514350" indent="-514350"/>
            <a:endParaRPr lang="en-US" b="1" dirty="0" smtClean="0">
              <a:solidFill>
                <a:srgbClr val="002060"/>
              </a:solidFill>
            </a:endParaRPr>
          </a:p>
          <a:p>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01080" cy="5768997"/>
          </a:xfrm>
        </p:spPr>
        <p:txBody>
          <a:bodyPr>
            <a:normAutofit/>
          </a:bodyPr>
          <a:lstStyle/>
          <a:p>
            <a:pPr>
              <a:buNone/>
            </a:pPr>
            <a:r>
              <a:rPr lang="en-AU" dirty="0" smtClean="0"/>
              <a:t>2</a:t>
            </a:r>
            <a:r>
              <a:rPr lang="en-AU" b="1" dirty="0" smtClean="0">
                <a:solidFill>
                  <a:srgbClr val="002060"/>
                </a:solidFill>
              </a:rPr>
              <a:t>. Fostering a culture of student engagement, and where students are the most important stakeholders at this institution.</a:t>
            </a:r>
          </a:p>
          <a:p>
            <a:r>
              <a:rPr lang="en-US" dirty="0" smtClean="0"/>
              <a:t>The students’ voice is unheard</a:t>
            </a:r>
            <a:r>
              <a:rPr lang="en-US" dirty="0" smtClean="0"/>
              <a:t>.</a:t>
            </a:r>
          </a:p>
          <a:p>
            <a:r>
              <a:rPr lang="en-US" dirty="0" smtClean="0"/>
              <a:t>There is a student body but no specific platform where the discussion can be heard. </a:t>
            </a:r>
          </a:p>
          <a:p>
            <a:r>
              <a:rPr lang="en-AU" dirty="0" smtClean="0"/>
              <a:t>Can have student development programs.</a:t>
            </a:r>
          </a:p>
          <a:p>
            <a:r>
              <a:rPr lang="en-AU" dirty="0" smtClean="0"/>
              <a:t>Grievance committee for students.</a:t>
            </a:r>
          </a:p>
          <a:p>
            <a:r>
              <a:rPr lang="en-AU" dirty="0" smtClean="0"/>
              <a:t>Also keep follow-up/timeline on those issues.</a:t>
            </a:r>
          </a:p>
          <a:p>
            <a:endParaRPr lang="en-US" dirty="0" smtClean="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357166"/>
            <a:ext cx="8572560" cy="6286544"/>
          </a:xfrm>
        </p:spPr>
        <p:txBody>
          <a:bodyPr>
            <a:normAutofit/>
          </a:bodyPr>
          <a:lstStyle/>
          <a:p>
            <a:pPr>
              <a:buNone/>
            </a:pPr>
            <a:r>
              <a:rPr lang="en-AU" dirty="0" smtClean="0"/>
              <a:t>3. </a:t>
            </a:r>
            <a:r>
              <a:rPr lang="en-AU" b="1" dirty="0" smtClean="0">
                <a:solidFill>
                  <a:srgbClr val="C00000"/>
                </a:solidFill>
              </a:rPr>
              <a:t>Coping with new teaching methods and ways of learning.</a:t>
            </a:r>
          </a:p>
          <a:p>
            <a:r>
              <a:rPr lang="en-AU" dirty="0" smtClean="0">
                <a:solidFill>
                  <a:srgbClr val="002060"/>
                </a:solidFill>
              </a:rPr>
              <a:t>The curriculum is not receptive and dynamic and should not be imposed right away for the student to acclimatized themselves together with the lecturer.</a:t>
            </a:r>
          </a:p>
          <a:p>
            <a:r>
              <a:rPr lang="en-AU" dirty="0" smtClean="0">
                <a:solidFill>
                  <a:srgbClr val="002060"/>
                </a:solidFill>
              </a:rPr>
              <a:t>Interactive ways of learning- practicals, tutorials, Problem based learning, case presentations etc</a:t>
            </a:r>
          </a:p>
          <a:p>
            <a:endParaRPr lang="en-US" dirty="0">
              <a:solidFill>
                <a:srgbClr val="002060"/>
              </a:solidFill>
            </a:endParaRPr>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857232"/>
            <a:ext cx="8358246" cy="5715040"/>
          </a:xfrm>
        </p:spPr>
        <p:txBody>
          <a:bodyPr>
            <a:normAutofit fontScale="85000" lnSpcReduction="10000"/>
          </a:bodyPr>
          <a:lstStyle/>
          <a:p>
            <a:pPr>
              <a:buNone/>
            </a:pPr>
            <a:r>
              <a:rPr lang="en-AU" dirty="0" smtClean="0"/>
              <a:t>4. </a:t>
            </a:r>
            <a:r>
              <a:rPr lang="en-AU" b="1" dirty="0" smtClean="0">
                <a:solidFill>
                  <a:srgbClr val="002060"/>
                </a:solidFill>
              </a:rPr>
              <a:t>Learning the ways to study independently.</a:t>
            </a:r>
          </a:p>
          <a:p>
            <a:r>
              <a:rPr lang="en-US" dirty="0" smtClean="0"/>
              <a:t>There is need for blended learning for students.</a:t>
            </a:r>
          </a:p>
          <a:p>
            <a:r>
              <a:rPr lang="en-AU" dirty="0" smtClean="0"/>
              <a:t>Most you-tube sites are blocked.</a:t>
            </a:r>
            <a:endParaRPr lang="en-US" dirty="0" smtClean="0"/>
          </a:p>
          <a:p>
            <a:r>
              <a:rPr lang="en-US" dirty="0" smtClean="0"/>
              <a:t>Students </a:t>
            </a:r>
            <a:r>
              <a:rPr lang="en-US" dirty="0" smtClean="0"/>
              <a:t>can learn academic concepts fast by watching videos on YouTube. For MBBS students, Khans Academy and professor fink videos is quite good on YouTube. </a:t>
            </a:r>
          </a:p>
          <a:p>
            <a:r>
              <a:rPr lang="en-US" dirty="0" smtClean="0"/>
              <a:t>There are other useful website that can enhance students learning process such as teachmeanatomy.com or uptodate.com. </a:t>
            </a:r>
            <a:r>
              <a:rPr lang="en-US" dirty="0" smtClean="0"/>
              <a:t>Up To Date </a:t>
            </a:r>
            <a:r>
              <a:rPr lang="en-US" dirty="0" smtClean="0"/>
              <a:t>website is a subscribed medical website so the university can subscribe for us so that students can use it on campus. </a:t>
            </a:r>
          </a:p>
          <a:p>
            <a:r>
              <a:rPr lang="en-AU" dirty="0" smtClean="0">
                <a:solidFill>
                  <a:srgbClr val="002060"/>
                </a:solidFill>
              </a:rPr>
              <a:t>All student should have alternative in regard to their learning modalities.</a:t>
            </a:r>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dirty="0" smtClean="0"/>
              <a:t>5. </a:t>
            </a:r>
            <a:r>
              <a:rPr lang="en-AU" b="1" dirty="0" smtClean="0">
                <a:solidFill>
                  <a:srgbClr val="002060"/>
                </a:solidFill>
              </a:rPr>
              <a:t>Coping with the volume and speed of workload</a:t>
            </a:r>
            <a:r>
              <a:rPr lang="en-AU" dirty="0" smtClean="0"/>
              <a:t>.</a:t>
            </a: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358246" cy="6000792"/>
          </a:xfrm>
        </p:spPr>
        <p:txBody>
          <a:bodyPr/>
          <a:lstStyle/>
          <a:p>
            <a:pPr>
              <a:buNone/>
            </a:pPr>
            <a:r>
              <a:rPr lang="en-AU" b="1" dirty="0" smtClean="0">
                <a:solidFill>
                  <a:srgbClr val="002060"/>
                </a:solidFill>
              </a:rPr>
              <a:t>6. Comprehending and interpreting different types of assessments</a:t>
            </a:r>
            <a:r>
              <a:rPr lang="en-AU" dirty="0" smtClean="0"/>
              <a:t>.</a:t>
            </a:r>
          </a:p>
          <a:p>
            <a:r>
              <a:rPr lang="en-US" dirty="0" smtClean="0"/>
              <a:t>Lecturers should </a:t>
            </a:r>
            <a:r>
              <a:rPr lang="en-US" dirty="0" smtClean="0"/>
              <a:t>at least </a:t>
            </a:r>
            <a:r>
              <a:rPr lang="en-US" dirty="0" smtClean="0"/>
              <a:t>take one lecture to discuss about the assessment and their expectations. </a:t>
            </a:r>
            <a:endParaRPr lang="en-US" dirty="0" smtClean="0"/>
          </a:p>
          <a:p>
            <a:r>
              <a:rPr lang="en-AU" dirty="0" smtClean="0"/>
              <a:t>Block changes therefore assessment tool also change e.g. IMED to CMED, student needs to be up to date to the changes. </a:t>
            </a:r>
            <a:endParaRPr lang="en-US" dirty="0" smtClean="0"/>
          </a:p>
          <a:p>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AU" dirty="0" smtClean="0"/>
              <a:t>7. </a:t>
            </a:r>
            <a:r>
              <a:rPr lang="en-AU" b="1" dirty="0" smtClean="0">
                <a:solidFill>
                  <a:srgbClr val="002060"/>
                </a:solidFill>
              </a:rPr>
              <a:t>Understanding the grade system</a:t>
            </a:r>
            <a:r>
              <a:rPr lang="en-AU" dirty="0" smtClean="0"/>
              <a:t>.</a:t>
            </a:r>
          </a:p>
          <a:p>
            <a:r>
              <a:rPr lang="en-US" dirty="0" smtClean="0"/>
              <a:t>University Academic department should explain the grade system to students upon enrolment or orientation since majority of the students come from high school. </a:t>
            </a:r>
            <a:endParaRPr lang="en-US"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1414</Words>
  <Application>Microsoft Office PowerPoint</Application>
  <PresentationFormat>On-screen Show (4:3)</PresentationFormat>
  <Paragraphs>83</Paragraphs>
  <Slides>18</Slides>
  <Notes>6</Notes>
  <HiddenSlides>9</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The University of Fiji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Shaneil Narayan</dc:creator>
  <cp:lastModifiedBy>retreat</cp:lastModifiedBy>
  <cp:revision>34</cp:revision>
  <dcterms:created xsi:type="dcterms:W3CDTF">2011-09-26T02:31:16Z</dcterms:created>
  <dcterms:modified xsi:type="dcterms:W3CDTF">2016-07-23T01:09:46Z</dcterms:modified>
</cp:coreProperties>
</file>