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5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The University of Fiji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11339-A3D7-4B30-BE8D-0B1039C1D11F}" type="datetimeFigureOut">
              <a:rPr lang="en-AU" smtClean="0"/>
              <a:pPr/>
              <a:t>23/07/2016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F194-5C98-491E-9121-F29218F1D99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958517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The University of Fiji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10ED-A2C9-41AE-A8F4-26344ABD00CB}" type="datetimeFigureOut">
              <a:rPr lang="en-AU" smtClean="0"/>
              <a:pPr/>
              <a:t>23/07/2016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F134-1C98-4C9B-A8EE-EA203C8051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472017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0F134-1C98-4C9B-A8EE-EA203C8051E2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AU" smtClean="0"/>
              <a:t>The University of Fiji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5173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5740-CEA6-4424-952C-B993729CBD99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F763-DDF2-4EB2-85A4-19937A50A3F9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C4CB-5585-450E-AF08-FDF816301852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648D4-E4DD-406D-B40E-6B58CCFF5D77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244B-83E1-4697-ACBF-A02C3701B327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4602-FE27-470A-A830-A264EF267CEA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E3C5-6F0A-4218-8246-B39D0CB2AC82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6D82-EB80-42C1-822C-4D85D3B594B4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F4CA-828F-41BC-99CA-7689B967D4EC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EF72-B07D-4AB5-ABFC-D94FC943181A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E74F-71FB-4377-9E6B-9AF5EC6592D5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E9D4-D8FD-4133-A220-307E4B0752C1}" type="datetime1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The University of Fiji, Private Mail Bag, Lautoka. Fiji.   Ph: +679 6640600  www.unifiji.ac.fj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AE41-0915-4C64-A5A1-7B56EDD12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unifiji.ac.fj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unifiji.ac.fj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4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5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 from SOST Table</a:t>
            </a:r>
            <a:endParaRPr lang="en-A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916832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xoraapps.com/Content/images/solution.jpg"/>
          <p:cNvPicPr>
            <a:picLocks noChangeAspect="1" noChangeArrowheads="1"/>
          </p:cNvPicPr>
          <p:nvPr/>
        </p:nvPicPr>
        <p:blipFill>
          <a:blip r:embed="rId7" cstate="print"/>
          <a:srcRect l="20642" t="7568"/>
          <a:stretch>
            <a:fillRect/>
          </a:stretch>
        </p:blipFill>
        <p:spPr bwMode="auto">
          <a:xfrm>
            <a:off x="2874153" y="2132856"/>
            <a:ext cx="6090335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4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The University of Fiji, Private Mail Bag, Lautoka. Fiji.  </a:t>
            </a:r>
          </a:p>
          <a:p>
            <a:r>
              <a:rPr lang="en-AU" dirty="0" err="1" smtClean="0"/>
              <a:t>Ph</a:t>
            </a:r>
            <a:r>
              <a:rPr lang="en-AU" dirty="0" smtClean="0"/>
              <a:t>: +679 6640600  </a:t>
            </a:r>
            <a:r>
              <a:rPr lang="en-AU" dirty="0" smtClean="0">
                <a:hlinkClick r:id="rId5"/>
              </a:rPr>
              <a:t>www.unifiji.ac.fj</a:t>
            </a:r>
            <a:endParaRPr lang="en-AU" dirty="0" smtClean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 from SOST Table</a:t>
            </a:r>
            <a:endParaRPr lang="en-A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916832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https://upload.wikimedia.org/wikipedia/commons/d/d8/Dollar-sig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204864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4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15616" y="1916832"/>
            <a:ext cx="8028384" cy="406531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AU" sz="2000" b="1" dirty="0" smtClean="0"/>
              <a:t>FACILITIES:</a:t>
            </a:r>
          </a:p>
          <a:p>
            <a:r>
              <a:rPr lang="en-AU" sz="2000" dirty="0" smtClean="0"/>
              <a:t>Free WI-FI (24 x7 basis)</a:t>
            </a:r>
          </a:p>
          <a:p>
            <a:r>
              <a:rPr lang="en-AU" sz="2000" dirty="0" smtClean="0"/>
              <a:t>New computer and softwares </a:t>
            </a:r>
          </a:p>
          <a:p>
            <a:r>
              <a:rPr lang="en-AU" sz="2000" dirty="0" smtClean="0"/>
              <a:t>Better classroom </a:t>
            </a:r>
            <a:r>
              <a:rPr lang="en-AU" sz="2000" dirty="0" err="1" smtClean="0"/>
              <a:t>facilit</a:t>
            </a:r>
            <a:r>
              <a:rPr lang="en-AU" sz="2000" dirty="0" smtClean="0"/>
              <a:t>. LCD/ Fume </a:t>
            </a:r>
            <a:r>
              <a:rPr lang="en-AU" sz="2000" dirty="0" err="1" smtClean="0"/>
              <a:t>cupd</a:t>
            </a:r>
            <a:r>
              <a:rPr lang="en-AU" sz="2000" dirty="0" smtClean="0"/>
              <a:t>./ Student Space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000" dirty="0" smtClean="0"/>
              <a:t>24 x 7 helpline and transportation: Mobile Tech.</a:t>
            </a:r>
            <a:endParaRPr lang="en-AU" sz="1600" dirty="0" smtClean="0"/>
          </a:p>
          <a:p>
            <a:endParaRPr lang="en-AU" sz="2000" dirty="0" smtClean="0"/>
          </a:p>
          <a:p>
            <a:pPr>
              <a:buNone/>
            </a:pPr>
            <a:r>
              <a:rPr lang="en-AU" sz="2000" b="1" dirty="0" smtClean="0"/>
              <a:t>TEACHING AND LEARNING:</a:t>
            </a:r>
          </a:p>
          <a:p>
            <a:r>
              <a:rPr lang="en-AU" sz="2000" dirty="0" smtClean="0"/>
              <a:t>Student representative in BOS</a:t>
            </a:r>
          </a:p>
          <a:p>
            <a:r>
              <a:rPr lang="en-AU" sz="2000" dirty="0" smtClean="0"/>
              <a:t>School based Academic Counsellor</a:t>
            </a:r>
          </a:p>
          <a:p>
            <a:r>
              <a:rPr lang="en-AU" sz="2000" dirty="0" smtClean="0"/>
              <a:t>Offline video based teaching tool</a:t>
            </a:r>
          </a:p>
          <a:p>
            <a:r>
              <a:rPr lang="en-AU" sz="2000" dirty="0" smtClean="0"/>
              <a:t>National and international student exchange (</a:t>
            </a:r>
            <a:r>
              <a:rPr lang="en-AU" sz="2000" dirty="0" err="1" smtClean="0"/>
              <a:t>Prog</a:t>
            </a:r>
            <a:r>
              <a:rPr lang="en-AU" sz="2000" dirty="0" smtClean="0"/>
              <a:t>. Portability)</a:t>
            </a:r>
          </a:p>
          <a:p>
            <a:r>
              <a:rPr lang="en-AU" sz="2000" dirty="0" smtClean="0"/>
              <a:t>Following University orientation, we propose school based orientation</a:t>
            </a:r>
          </a:p>
          <a:p>
            <a:r>
              <a:rPr lang="en-AU" sz="2000" dirty="0" smtClean="0"/>
              <a:t>Online based assessment system</a:t>
            </a:r>
          </a:p>
          <a:p>
            <a:pPr>
              <a:buNone/>
            </a:pPr>
            <a:endParaRPr lang="en-A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 from SOST Table</a:t>
            </a:r>
            <a:endParaRPr lang="en-A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916832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4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15616" y="2060848"/>
            <a:ext cx="7632848" cy="406531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2400" dirty="0" smtClean="0"/>
              <a:t>Include grading system in Course Outline</a:t>
            </a:r>
          </a:p>
          <a:p>
            <a:r>
              <a:rPr lang="en-AU" sz="2400" dirty="0" smtClean="0"/>
              <a:t>Practising international workload model for quality education delivery (</a:t>
            </a:r>
            <a:r>
              <a:rPr lang="en-AU" sz="2400" b="1" i="1" dirty="0" smtClean="0">
                <a:solidFill>
                  <a:srgbClr val="00B050"/>
                </a:solidFill>
              </a:rPr>
              <a:t>International Best Practises</a:t>
            </a:r>
            <a:r>
              <a:rPr lang="en-AU" sz="2400" dirty="0" smtClean="0"/>
              <a:t>)</a:t>
            </a:r>
          </a:p>
          <a:p>
            <a:r>
              <a:rPr lang="en-AU" sz="2400" dirty="0" smtClean="0"/>
              <a:t>Balancing young and senior academics</a:t>
            </a:r>
          </a:p>
          <a:p>
            <a:r>
              <a:rPr lang="en-AU" sz="2400" dirty="0" smtClean="0"/>
              <a:t>Postgraduate research: </a:t>
            </a:r>
            <a:r>
              <a:rPr lang="en-AU" sz="2400" b="1" dirty="0" smtClean="0">
                <a:solidFill>
                  <a:srgbClr val="FF0000"/>
                </a:solidFill>
              </a:rPr>
              <a:t>INSTRUMENTS </a:t>
            </a:r>
            <a:r>
              <a:rPr lang="en-AU" sz="2400" dirty="0" smtClean="0"/>
              <a:t>(publication)</a:t>
            </a:r>
          </a:p>
          <a:p>
            <a:r>
              <a:rPr lang="en-AU" sz="2400" dirty="0" smtClean="0"/>
              <a:t>Regular social activities to build a better community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400" dirty="0" smtClean="0"/>
              <a:t>Reward system for top students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AU" sz="2400" b="1" dirty="0" smtClean="0"/>
              <a:t>International Grants : Department based</a:t>
            </a:r>
          </a:p>
          <a:p>
            <a:pPr marL="342900" lvl="1" indent="-342900">
              <a:buNone/>
            </a:pPr>
            <a:r>
              <a:rPr lang="en-AU" sz="2400" b="1" dirty="0" smtClean="0"/>
              <a:t>SELF SUSTAINABILITY : </a:t>
            </a:r>
          </a:p>
          <a:p>
            <a:pPr marL="342900" lvl="1" indent="-342900">
              <a:buNone/>
            </a:pPr>
            <a:r>
              <a:rPr lang="en-AU" sz="2400" dirty="0" smtClean="0"/>
              <a:t>1). Govt Funds </a:t>
            </a:r>
            <a:r>
              <a:rPr lang="en-AU" sz="2400" dirty="0" smtClean="0">
                <a:sym typeface="Wingdings" pitchFamily="2" charset="2"/>
              </a:rPr>
              <a:t> </a:t>
            </a:r>
            <a:r>
              <a:rPr lang="en-AU" sz="2400" smtClean="0">
                <a:sym typeface="Wingdings" pitchFamily="2" charset="2"/>
              </a:rPr>
              <a:t>Self funding </a:t>
            </a:r>
            <a:endParaRPr lang="en-AU" sz="2400" dirty="0" smtClean="0">
              <a:sym typeface="Wingdings" pitchFamily="2" charset="2"/>
            </a:endParaRPr>
          </a:p>
          <a:p>
            <a:pPr marL="342900" lvl="1" indent="-342900">
              <a:buNone/>
            </a:pPr>
            <a:r>
              <a:rPr lang="en-AU" sz="2400" dirty="0" smtClean="0">
                <a:sym typeface="Wingdings" pitchFamily="2" charset="2"/>
              </a:rPr>
              <a:t>2). RE</a:t>
            </a:r>
          </a:p>
          <a:p>
            <a:pPr marL="342900" lvl="1" indent="-342900">
              <a:buNone/>
            </a:pPr>
            <a:endParaRPr lang="en-AU" sz="24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AU" sz="2400" dirty="0" smtClean="0"/>
          </a:p>
          <a:p>
            <a:pPr>
              <a:buNone/>
            </a:pP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en-A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 from SOST Table</a:t>
            </a:r>
            <a:endParaRPr lang="en-A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916832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1.jpg"/>
          <p:cNvPicPr>
            <a:picLocks noChangeAspect="1"/>
          </p:cNvPicPr>
          <p:nvPr/>
        </p:nvPicPr>
        <p:blipFill>
          <a:blip r:embed="rId4" cstate="print"/>
          <a:srcRect r="84375"/>
          <a:stretch>
            <a:fillRect/>
          </a:stretch>
        </p:blipFill>
        <p:spPr>
          <a:xfrm>
            <a:off x="0" y="0"/>
            <a:ext cx="107153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698"/>
            <a:ext cx="3744416" cy="936104"/>
          </a:xfrm>
          <a:prstGeom prst="rect">
            <a:avLst/>
          </a:prstGeom>
        </p:spPr>
      </p:pic>
      <p:pic>
        <p:nvPicPr>
          <p:cNvPr id="22530" name="Picture 2" descr="http://inventionland.com/wp-content/uploads/2015/09/National_Thank_You_D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916832"/>
            <a:ext cx="76200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215</Words>
  <Application>Microsoft Office PowerPoint</Application>
  <PresentationFormat>On-screen Show (4:3)</PresentationFormat>
  <Paragraphs>42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Solutions from SOST Table</vt:lpstr>
      <vt:lpstr>Solutions from SOST Table</vt:lpstr>
      <vt:lpstr>Solutions from SOST Table</vt:lpstr>
      <vt:lpstr>Solutions from SOST Table</vt:lpstr>
      <vt:lpstr>Slide 5</vt:lpstr>
    </vt:vector>
  </TitlesOfParts>
  <Company>The University of Fiji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Shaneil Narayan</dc:creator>
  <cp:lastModifiedBy>ITS</cp:lastModifiedBy>
  <cp:revision>45</cp:revision>
  <dcterms:created xsi:type="dcterms:W3CDTF">2011-09-26T02:31:16Z</dcterms:created>
  <dcterms:modified xsi:type="dcterms:W3CDTF">2016-07-23T03:34:57Z</dcterms:modified>
</cp:coreProperties>
</file>