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0" r:id="rId2"/>
    <p:sldId id="271" r:id="rId3"/>
    <p:sldId id="272" r:id="rId4"/>
    <p:sldId id="273" r:id="rId5"/>
    <p:sldId id="274" r:id="rId6"/>
    <p:sldId id="275" r:id="rId7"/>
    <p:sldId id="276" r:id="rId8"/>
    <p:sldId id="278" r:id="rId9"/>
    <p:sldId id="284" r:id="rId10"/>
    <p:sldId id="279" r:id="rId11"/>
    <p:sldId id="280" r:id="rId12"/>
    <p:sldId id="281" r:id="rId13"/>
    <p:sldId id="282" r:id="rId14"/>
    <p:sldId id="283" r:id="rId15"/>
    <p:sldId id="28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1" d="100"/>
          <a:sy n="71" d="100"/>
        </p:scale>
        <p:origin x="-135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AU" smtClean="0"/>
              <a:t>The University of Fiji</a:t>
            </a:r>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9811339-A3D7-4B30-BE8D-0B1039C1D11F}" type="datetimeFigureOut">
              <a:rPr lang="en-AU" smtClean="0"/>
              <a:pPr/>
              <a:t>23/07/2016</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94F194-5C98-491E-9121-F29218F1D999}" type="slidenum">
              <a:rPr lang="en-AU" smtClean="0"/>
              <a:pPr/>
              <a:t>‹#›</a:t>
            </a:fld>
            <a:endParaRPr lang="en-AU"/>
          </a:p>
        </p:txBody>
      </p:sp>
    </p:spTree>
    <p:extLst>
      <p:ext uri="{BB962C8B-B14F-4D97-AF65-F5344CB8AC3E}">
        <p14:creationId xmlns:p14="http://schemas.microsoft.com/office/powerpoint/2010/main" xmlns="" val="2495851746"/>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AU" smtClean="0"/>
              <a:t>The University of Fiji</a:t>
            </a:r>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2F10ED-A2C9-41AE-A8F4-26344ABD00CB}" type="datetimeFigureOut">
              <a:rPr lang="en-AU" smtClean="0"/>
              <a:pPr/>
              <a:t>23/07/2016</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20F134-1C98-4C9B-A8EE-EA203C8051E2}" type="slidenum">
              <a:rPr lang="en-AU" smtClean="0"/>
              <a:pPr/>
              <a:t>‹#›</a:t>
            </a:fld>
            <a:endParaRPr lang="en-AU"/>
          </a:p>
        </p:txBody>
      </p:sp>
    </p:spTree>
    <p:extLst>
      <p:ext uri="{BB962C8B-B14F-4D97-AF65-F5344CB8AC3E}">
        <p14:creationId xmlns:p14="http://schemas.microsoft.com/office/powerpoint/2010/main" xmlns="" val="1047201714"/>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035740-CEA6-4424-952C-B993729CBD99}"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00F763-DDF2-4EB2-85A4-19937A50A3F9}"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CEC4CB-5585-450E-AF08-FDF816301852}"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C648D4-E4DD-406D-B40E-6B58CCFF5D77}"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69244B-83E1-4697-ACBF-A02C3701B327}" type="datetime1">
              <a:rPr lang="en-US" smtClean="0"/>
              <a:pPr/>
              <a:t>7/23/2016</a:t>
            </a:fld>
            <a:endParaRPr lang="en-US"/>
          </a:p>
        </p:txBody>
      </p:sp>
      <p:sp>
        <p:nvSpPr>
          <p:cNvPr id="5" name="Footer Placeholder 4"/>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7A4602-FE27-470A-A830-A264EF267CEA}" type="datetime1">
              <a:rPr lang="en-US" smtClean="0"/>
              <a:pPr/>
              <a:t>7/23/2016</a:t>
            </a:fld>
            <a:endParaRPr lang="en-US"/>
          </a:p>
        </p:txBody>
      </p:sp>
      <p:sp>
        <p:nvSpPr>
          <p:cNvPr id="6" name="Footer Placeholder 5"/>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7" name="Slide Number Placeholder 6"/>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0DE3C5-6F0A-4218-8246-B39D0CB2AC82}" type="datetime1">
              <a:rPr lang="en-US" smtClean="0"/>
              <a:pPr/>
              <a:t>7/23/2016</a:t>
            </a:fld>
            <a:endParaRPr lang="en-US"/>
          </a:p>
        </p:txBody>
      </p:sp>
      <p:sp>
        <p:nvSpPr>
          <p:cNvPr id="8" name="Footer Placeholder 7"/>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9" name="Slide Number Placeholder 8"/>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526D82-EB80-42C1-822C-4D85D3B594B4}" type="datetime1">
              <a:rPr lang="en-US" smtClean="0"/>
              <a:pPr/>
              <a:t>7/23/2016</a:t>
            </a:fld>
            <a:endParaRPr lang="en-US"/>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5" name="Slide Number Placeholder 4"/>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4F4CA-828F-41BC-99CA-7689B967D4EC}" type="datetime1">
              <a:rPr lang="en-US" smtClean="0"/>
              <a:pPr/>
              <a:t>7/23/2016</a:t>
            </a:fld>
            <a:endParaRPr lang="en-US"/>
          </a:p>
        </p:txBody>
      </p:sp>
      <p:sp>
        <p:nvSpPr>
          <p:cNvPr id="3" name="Footer Placeholder 2"/>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4" name="Slide Number Placeholder 3"/>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ACEF72-B07D-4AB5-ABFC-D94FC943181A}" type="datetime1">
              <a:rPr lang="en-US" smtClean="0"/>
              <a:pPr/>
              <a:t>7/23/2016</a:t>
            </a:fld>
            <a:endParaRPr lang="en-US"/>
          </a:p>
        </p:txBody>
      </p:sp>
      <p:sp>
        <p:nvSpPr>
          <p:cNvPr id="6" name="Footer Placeholder 5"/>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7" name="Slide Number Placeholder 6"/>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E5E74F-71FB-4377-9E6B-9AF5EC6592D5}" type="datetime1">
              <a:rPr lang="en-US" smtClean="0"/>
              <a:pPr/>
              <a:t>7/23/2016</a:t>
            </a:fld>
            <a:endParaRPr lang="en-US"/>
          </a:p>
        </p:txBody>
      </p:sp>
      <p:sp>
        <p:nvSpPr>
          <p:cNvPr id="6" name="Footer Placeholder 5"/>
          <p:cNvSpPr>
            <a:spLocks noGrp="1"/>
          </p:cNvSpPr>
          <p:nvPr>
            <p:ph type="ftr" sz="quarter" idx="11"/>
          </p:nvPr>
        </p:nvSpPr>
        <p:spPr/>
        <p:txBody>
          <a:bodyPr/>
          <a:lstStyle/>
          <a:p>
            <a:r>
              <a:rPr lang="en-AU" smtClean="0"/>
              <a:t>The University of Fiji, Private Mail Bag, Lautoka. Fiji.   Ph: +679 6640600  www.unifiji.ac.fj </a:t>
            </a:r>
            <a:endParaRPr lang="en-US"/>
          </a:p>
        </p:txBody>
      </p:sp>
      <p:sp>
        <p:nvSpPr>
          <p:cNvPr id="7" name="Slide Number Placeholder 6"/>
          <p:cNvSpPr>
            <a:spLocks noGrp="1"/>
          </p:cNvSpPr>
          <p:nvPr>
            <p:ph type="sldNum" sz="quarter" idx="12"/>
          </p:nvPr>
        </p:nvSpPr>
        <p:spPr/>
        <p:txBody>
          <a:bodyPr/>
          <a:lstStyle/>
          <a:p>
            <a:fld id="{FFC9AE41-0915-4C64-A5A1-7B56EDD12C9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63E9D4-D8FD-4133-A220-307E4B0752C1}" type="datetime1">
              <a:rPr lang="en-US" smtClean="0"/>
              <a:pPr/>
              <a:t>7/23/2016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AU" smtClean="0"/>
              <a:t>The University of Fiji, Private Mail Bag, Lautoka. Fiji.   Ph: +679 6640600  www.unifiji.ac.fj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C9AE41-0915-4C64-A5A1-7B56EDD12C9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1. Promoting a culture that centres on inclusion and retention</a:t>
            </a:r>
            <a:endParaRPr lang="en-AU" dirty="0"/>
          </a:p>
        </p:txBody>
      </p:sp>
      <p:sp>
        <p:nvSpPr>
          <p:cNvPr id="3" name="Content Placeholder 2"/>
          <p:cNvSpPr>
            <a:spLocks noGrp="1"/>
          </p:cNvSpPr>
          <p:nvPr>
            <p:ph idx="1"/>
          </p:nvPr>
        </p:nvSpPr>
        <p:spPr/>
        <p:txBody>
          <a:bodyPr>
            <a:normAutofit/>
          </a:bodyPr>
          <a:lstStyle/>
          <a:p>
            <a:r>
              <a:rPr lang="en-AU" dirty="0" smtClean="0"/>
              <a:t> No social life. - No venue for students to organise a social life, social club etc. Students do not feel part of the institutions. </a:t>
            </a:r>
          </a:p>
          <a:p>
            <a:r>
              <a:rPr lang="en-AU" dirty="0" smtClean="0"/>
              <a:t>No effective counselling services.</a:t>
            </a:r>
          </a:p>
          <a:p>
            <a:r>
              <a:rPr lang="en-AU" dirty="0" smtClean="0"/>
              <a:t>The University does not offer a broad range of courses/subject e.g. Social science &amp; psychology and this is necessary for effective legal training. </a:t>
            </a:r>
          </a:p>
          <a:p>
            <a:endParaRPr lang="en-AU" dirty="0" smtClean="0"/>
          </a:p>
          <a:p>
            <a:endParaRPr lang="en-AU" dirty="0" smtClean="0"/>
          </a:p>
          <a:p>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11</a:t>
            </a:r>
            <a:endParaRPr lang="en-AU" dirty="0"/>
          </a:p>
        </p:txBody>
      </p:sp>
      <p:sp>
        <p:nvSpPr>
          <p:cNvPr id="3" name="Content Placeholder 2"/>
          <p:cNvSpPr>
            <a:spLocks noGrp="1"/>
          </p:cNvSpPr>
          <p:nvPr>
            <p:ph idx="1"/>
          </p:nvPr>
        </p:nvSpPr>
        <p:spPr/>
        <p:txBody>
          <a:bodyPr/>
          <a:lstStyle/>
          <a:p>
            <a:r>
              <a:rPr lang="en-AU" dirty="0" smtClean="0"/>
              <a:t>How do you improve something that we are not aware of. Need to provide faculty with a list of student support services available.</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12</a:t>
            </a:r>
            <a:endParaRPr lang="en-AU" dirty="0"/>
          </a:p>
        </p:txBody>
      </p:sp>
      <p:sp>
        <p:nvSpPr>
          <p:cNvPr id="3" name="Content Placeholder 2"/>
          <p:cNvSpPr>
            <a:spLocks noGrp="1"/>
          </p:cNvSpPr>
          <p:nvPr>
            <p:ph idx="1"/>
          </p:nvPr>
        </p:nvSpPr>
        <p:spPr/>
        <p:txBody>
          <a:bodyPr/>
          <a:lstStyle/>
          <a:p>
            <a:r>
              <a:rPr lang="en-AU" dirty="0" smtClean="0"/>
              <a:t>SOL HAS 2 CAMPUSES and IT communication is not currently effective at the moment.</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13</a:t>
            </a:r>
            <a:endParaRPr lang="en-AU" dirty="0"/>
          </a:p>
        </p:txBody>
      </p:sp>
      <p:sp>
        <p:nvSpPr>
          <p:cNvPr id="3" name="Content Placeholder 2"/>
          <p:cNvSpPr>
            <a:spLocks noGrp="1"/>
          </p:cNvSpPr>
          <p:nvPr>
            <p:ph idx="1"/>
          </p:nvPr>
        </p:nvSpPr>
        <p:spPr/>
        <p:txBody>
          <a:bodyPr>
            <a:normAutofit/>
          </a:bodyPr>
          <a:lstStyle/>
          <a:p>
            <a:r>
              <a:rPr lang="en-AU" dirty="0" smtClean="0"/>
              <a:t>We have raised the issue of the QA mechanisms that we have been presented with and there has to be a review of these mechanisms. SOL has the Board of Legal Education as its higher authority. The Fiji Higher Education Commission and the Board are not always on the same page and we need to facilitate better engagement between these two bodies. </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14</a:t>
            </a:r>
            <a:endParaRPr lang="en-AU" dirty="0"/>
          </a:p>
        </p:txBody>
      </p:sp>
      <p:sp>
        <p:nvSpPr>
          <p:cNvPr id="3" name="Content Placeholder 2"/>
          <p:cNvSpPr>
            <a:spLocks noGrp="1"/>
          </p:cNvSpPr>
          <p:nvPr>
            <p:ph idx="1"/>
          </p:nvPr>
        </p:nvSpPr>
        <p:spPr/>
        <p:txBody>
          <a:bodyPr/>
          <a:lstStyle/>
          <a:p>
            <a:r>
              <a:rPr lang="en-AU" dirty="0" smtClean="0"/>
              <a:t>Counselling</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Achieving quality student admission. </a:t>
            </a:r>
            <a:endParaRPr lang="en-AU" dirty="0"/>
          </a:p>
        </p:txBody>
      </p:sp>
      <p:sp>
        <p:nvSpPr>
          <p:cNvPr id="3" name="Content Placeholder 2"/>
          <p:cNvSpPr>
            <a:spLocks noGrp="1"/>
          </p:cNvSpPr>
          <p:nvPr>
            <p:ph idx="1"/>
          </p:nvPr>
        </p:nvSpPr>
        <p:spPr/>
        <p:txBody>
          <a:bodyPr/>
          <a:lstStyle/>
          <a:p>
            <a:r>
              <a:rPr lang="en-AU" dirty="0" smtClean="0"/>
              <a:t>Raise the bar. 250 minimum marks and 60% pass in English. This will go to Retention</a:t>
            </a:r>
            <a:r>
              <a:rPr lang="en-AU" dirty="0" smtClean="0"/>
              <a:t>.</a:t>
            </a:r>
            <a:endParaRPr lang="en-AU" dirty="0" smtClean="0"/>
          </a:p>
          <a:p>
            <a:r>
              <a:rPr lang="en-AU" dirty="0" smtClean="0"/>
              <a:t>English for academic purposes to teach </a:t>
            </a:r>
            <a:r>
              <a:rPr lang="en-AU" dirty="0" smtClean="0"/>
              <a:t>E</a:t>
            </a:r>
            <a:r>
              <a:rPr lang="en-AU" dirty="0" smtClean="0"/>
              <a:t>nglish  for legal purposes. Legal referencing style guide is our guideline accepted in the practice of law.  We are in conversation with SOHA on this matter and progress has been made. </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lstStyle/>
          <a:p>
            <a:r>
              <a:rPr lang="en-AU" smtClean="0"/>
              <a:t>THANK YOU!!</a:t>
            </a:r>
            <a:endParaRPr lang="en-AU"/>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Fostering a culture of student engagement and where the students are the most important stakeholders at this institution.</a:t>
            </a:r>
            <a:endParaRPr lang="en-AU" dirty="0"/>
          </a:p>
        </p:txBody>
      </p:sp>
      <p:sp>
        <p:nvSpPr>
          <p:cNvPr id="3" name="Content Placeholder 2"/>
          <p:cNvSpPr>
            <a:spLocks noGrp="1"/>
          </p:cNvSpPr>
          <p:nvPr>
            <p:ph idx="1"/>
          </p:nvPr>
        </p:nvSpPr>
        <p:spPr/>
        <p:txBody>
          <a:bodyPr/>
          <a:lstStyle/>
          <a:p>
            <a:endParaRPr lang="en-AU" dirty="0" smtClean="0"/>
          </a:p>
          <a:p>
            <a:endParaRPr lang="en-AU" dirty="0" smtClean="0"/>
          </a:p>
          <a:p>
            <a:r>
              <a:rPr lang="en-AU" dirty="0" smtClean="0"/>
              <a:t>Respect the school’s discretion on pre-requisites.</a:t>
            </a:r>
          </a:p>
          <a:p>
            <a:r>
              <a:rPr lang="en-AU" dirty="0" smtClean="0"/>
              <a:t>Lack of social life </a:t>
            </a:r>
          </a:p>
          <a:p>
            <a:r>
              <a:rPr lang="en-AU" dirty="0" smtClean="0"/>
              <a:t>Counselling and support structures </a:t>
            </a:r>
          </a:p>
          <a:p>
            <a:endParaRPr lang="en-AU" dirty="0" smtClean="0"/>
          </a:p>
          <a:p>
            <a:endParaRPr lang="en-AU" dirty="0" smtClean="0"/>
          </a:p>
          <a:p>
            <a:pPr>
              <a:buNone/>
            </a:pPr>
            <a:endParaRPr lang="en-AU" dirty="0" smtClean="0"/>
          </a:p>
          <a:p>
            <a:endParaRPr lang="en-AU" dirty="0" smtClean="0"/>
          </a:p>
          <a:p>
            <a:endParaRPr lang="en-AU" dirty="0" smtClean="0"/>
          </a:p>
          <a:p>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2. Coping with new teaching methods and ways of learning</a:t>
            </a:r>
            <a:endParaRPr lang="en-AU" dirty="0"/>
          </a:p>
        </p:txBody>
      </p:sp>
      <p:sp>
        <p:nvSpPr>
          <p:cNvPr id="3" name="Content Placeholder 2"/>
          <p:cNvSpPr>
            <a:spLocks noGrp="1"/>
          </p:cNvSpPr>
          <p:nvPr>
            <p:ph idx="1"/>
          </p:nvPr>
        </p:nvSpPr>
        <p:spPr/>
        <p:txBody>
          <a:bodyPr/>
          <a:lstStyle/>
          <a:p>
            <a:r>
              <a:rPr lang="en-AU" dirty="0" smtClean="0"/>
              <a:t>Standardised peer reviews is not a quality way of ascertaining quality teaching and learning methods.</a:t>
            </a:r>
          </a:p>
          <a:p>
            <a:pPr>
              <a:buNone/>
            </a:pPr>
            <a:r>
              <a:rPr lang="en-AU" dirty="0" err="1" smtClean="0"/>
              <a:t>Eg</a:t>
            </a:r>
            <a:r>
              <a:rPr lang="en-AU" dirty="0" smtClean="0"/>
              <a:t>. Course outline changes almost daily because of introduced cases and new legislation in law.</a:t>
            </a:r>
          </a:p>
          <a:p>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Learning ways to study independently </a:t>
            </a:r>
            <a:endParaRPr lang="en-AU" dirty="0"/>
          </a:p>
        </p:txBody>
      </p:sp>
      <p:sp>
        <p:nvSpPr>
          <p:cNvPr id="3" name="Content Placeholder 2"/>
          <p:cNvSpPr>
            <a:spLocks noGrp="1"/>
          </p:cNvSpPr>
          <p:nvPr>
            <p:ph idx="1"/>
          </p:nvPr>
        </p:nvSpPr>
        <p:spPr/>
        <p:txBody>
          <a:bodyPr/>
          <a:lstStyle/>
          <a:p>
            <a:r>
              <a:rPr lang="en-AU" dirty="0" smtClean="0"/>
              <a:t>We need to balance this carefully with facilitation, nurturing and care giving of students.</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Coping with volume and speed of the workload</a:t>
            </a:r>
            <a:endParaRPr lang="en-AU" dirty="0"/>
          </a:p>
        </p:txBody>
      </p:sp>
      <p:sp>
        <p:nvSpPr>
          <p:cNvPr id="3" name="Content Placeholder 2"/>
          <p:cNvSpPr>
            <a:spLocks noGrp="1"/>
          </p:cNvSpPr>
          <p:nvPr>
            <p:ph idx="1"/>
          </p:nvPr>
        </p:nvSpPr>
        <p:spPr/>
        <p:txBody>
          <a:bodyPr/>
          <a:lstStyle/>
          <a:p>
            <a:r>
              <a:rPr lang="en-AU" dirty="0" smtClean="0"/>
              <a:t>Counselling is critical. Counselling services have to be highly qualified, well experienced in dealing with young people and have a higher degree in counselling and psychology.</a:t>
            </a:r>
          </a:p>
          <a:p>
            <a:endParaRPr lang="en-AU" dirty="0" smtClean="0"/>
          </a:p>
          <a:p>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6/7.</a:t>
            </a:r>
            <a:endParaRPr lang="en-AU" dirty="0"/>
          </a:p>
        </p:txBody>
      </p:sp>
      <p:sp>
        <p:nvSpPr>
          <p:cNvPr id="3" name="Content Placeholder 2"/>
          <p:cNvSpPr>
            <a:spLocks noGrp="1"/>
          </p:cNvSpPr>
          <p:nvPr>
            <p:ph idx="1"/>
          </p:nvPr>
        </p:nvSpPr>
        <p:spPr/>
        <p:txBody>
          <a:bodyPr/>
          <a:lstStyle/>
          <a:p>
            <a:r>
              <a:rPr lang="en-AU" dirty="0" smtClean="0"/>
              <a:t>Good communication at the beginning of the semester/course outline.</a:t>
            </a:r>
          </a:p>
          <a:p>
            <a:pPr>
              <a:buNone/>
            </a:pPr>
            <a:r>
              <a:rPr lang="en-AU" dirty="0" smtClean="0"/>
              <a:t> </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8</a:t>
            </a:r>
            <a:r>
              <a:rPr lang="en-AU" dirty="0" smtClean="0"/>
              <a:t>.</a:t>
            </a:r>
            <a:endParaRPr lang="en-AU" dirty="0"/>
          </a:p>
        </p:txBody>
      </p:sp>
      <p:sp>
        <p:nvSpPr>
          <p:cNvPr id="3" name="Content Placeholder 2"/>
          <p:cNvSpPr>
            <a:spLocks noGrp="1"/>
          </p:cNvSpPr>
          <p:nvPr>
            <p:ph idx="1"/>
          </p:nvPr>
        </p:nvSpPr>
        <p:spPr/>
        <p:txBody>
          <a:bodyPr/>
          <a:lstStyle/>
          <a:p>
            <a:r>
              <a:rPr lang="en-AU" dirty="0" smtClean="0"/>
              <a:t>Revision/remedial classes held by the Law school apart from regular contact hours.</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9</a:t>
            </a:r>
            <a:endParaRPr lang="en-AU" dirty="0"/>
          </a:p>
        </p:txBody>
      </p:sp>
      <p:sp>
        <p:nvSpPr>
          <p:cNvPr id="3" name="Content Placeholder 2"/>
          <p:cNvSpPr>
            <a:spLocks noGrp="1"/>
          </p:cNvSpPr>
          <p:nvPr>
            <p:ph idx="1"/>
          </p:nvPr>
        </p:nvSpPr>
        <p:spPr/>
        <p:txBody>
          <a:bodyPr/>
          <a:lstStyle/>
          <a:p>
            <a:r>
              <a:rPr lang="en-AU" dirty="0" smtClean="0"/>
              <a:t>Anything to do with evaluation should be sent to us early. </a:t>
            </a:r>
          </a:p>
          <a:p>
            <a:r>
              <a:rPr lang="en-AU" dirty="0" smtClean="0"/>
              <a:t>Collegial discussion and faculty wide setting of teaching standards specific to the faculty.</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10</a:t>
            </a:r>
            <a:endParaRPr lang="en-AU" dirty="0"/>
          </a:p>
        </p:txBody>
      </p:sp>
      <p:sp>
        <p:nvSpPr>
          <p:cNvPr id="3" name="Content Placeholder 2"/>
          <p:cNvSpPr>
            <a:spLocks noGrp="1"/>
          </p:cNvSpPr>
          <p:nvPr>
            <p:ph idx="1"/>
          </p:nvPr>
        </p:nvSpPr>
        <p:spPr/>
        <p:txBody>
          <a:bodyPr/>
          <a:lstStyle/>
          <a:p>
            <a:r>
              <a:rPr lang="en-AU" dirty="0" smtClean="0"/>
              <a:t>This question needs further explanation.</a:t>
            </a:r>
            <a:endParaRPr lang="en-AU" dirty="0"/>
          </a:p>
        </p:txBody>
      </p:sp>
      <p:sp>
        <p:nvSpPr>
          <p:cNvPr id="4" name="Footer Placeholder 3"/>
          <p:cNvSpPr>
            <a:spLocks noGrp="1"/>
          </p:cNvSpPr>
          <p:nvPr>
            <p:ph type="ftr" sz="quarter" idx="11"/>
          </p:nvPr>
        </p:nvSpPr>
        <p:spPr/>
        <p:txBody>
          <a:bodyPr/>
          <a:lstStyle/>
          <a:p>
            <a:r>
              <a:rPr lang="en-AU" smtClean="0"/>
              <a:t>The University of Fiji, Private Mail Bag, Lautoka. Fiji.   Ph: +679 6640600  www.unifiji.ac.fj </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731</Words>
  <Application>Microsoft Office PowerPoint</Application>
  <PresentationFormat>On-screen Show (4:3)</PresentationFormat>
  <Paragraphs>59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1. Promoting a culture that centres on inclusion and retention</vt:lpstr>
      <vt:lpstr>Fostering a culture of student engagement and where the students are the most important stakeholders at this institution.</vt:lpstr>
      <vt:lpstr>2. Coping with new teaching methods and ways of learning</vt:lpstr>
      <vt:lpstr>Learning ways to study independently </vt:lpstr>
      <vt:lpstr>Coping with volume and speed of the workload</vt:lpstr>
      <vt:lpstr>6/7.</vt:lpstr>
      <vt:lpstr>8.</vt:lpstr>
      <vt:lpstr>9</vt:lpstr>
      <vt:lpstr>10</vt:lpstr>
      <vt:lpstr>11</vt:lpstr>
      <vt:lpstr>12</vt:lpstr>
      <vt:lpstr>13</vt:lpstr>
      <vt:lpstr>14</vt:lpstr>
      <vt:lpstr>Achieving quality student admission. </vt:lpstr>
      <vt:lpstr>Slide 15</vt:lpstr>
    </vt:vector>
  </TitlesOfParts>
  <Company>The University of Fiji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Shaneil Narayan</dc:creator>
  <cp:lastModifiedBy>retreat</cp:lastModifiedBy>
  <cp:revision>22</cp:revision>
  <dcterms:created xsi:type="dcterms:W3CDTF">2011-09-26T02:31:16Z</dcterms:created>
  <dcterms:modified xsi:type="dcterms:W3CDTF">2016-07-23T00:54:03Z</dcterms:modified>
</cp:coreProperties>
</file>