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6" r:id="rId3"/>
    <p:sldId id="275" r:id="rId4"/>
    <p:sldId id="280" r:id="rId5"/>
    <p:sldId id="262" r:id="rId6"/>
    <p:sldId id="270" r:id="rId7"/>
    <p:sldId id="277" r:id="rId8"/>
    <p:sldId id="278" r:id="rId9"/>
    <p:sldId id="279" r:id="rId10"/>
    <p:sldId id="273" r:id="rId11"/>
    <p:sldId id="2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5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11339-A3D7-4B30-BE8D-0B1039C1D11F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4F194-5C98-491E-9121-F29218F1D99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49585174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F10ED-A2C9-41AE-A8F4-26344ABD00CB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0F134-1C98-4C9B-A8EE-EA203C8051E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04720171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651736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10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740-CEA6-4424-952C-B993729CBD9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F763-DDF2-4EB2-85A4-19937A50A3F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C4CB-5585-450E-AF08-FDF81630185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48D4-E4DD-406D-B40E-6B58CCFF5D7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244B-83E1-4697-ACBF-A02C3701B32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602-FE27-470A-A830-A264EF267CE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E3C5-6F0A-4218-8246-B39D0CB2AC8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6D82-EB80-42C1-822C-4D85D3B594B4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4F4CA-828F-41BC-99CA-7689B967D4EC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EF72-B07D-4AB5-ABFC-D94FC943181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E74F-71FB-4377-9E6B-9AF5EC6592D5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3E9D4-D8FD-4133-A220-307E4B0752C1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ifiji.ac.fj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Modern%20Teaching\Top%2010%20Reasons%20to%20Use%20Technology%20in%20Education%20iPad,%20Tablet,%20Computer,%20Listening%20Centers(1).mp4" TargetMode="External"/><Relationship Id="rId6" Type="http://schemas.openxmlformats.org/officeDocument/2006/relationships/image" Target="../media/image2.jpeg"/><Relationship Id="rId5" Type="http://schemas.openxmlformats.org/officeDocument/2006/relationships/hyperlink" Target="http://www.unifiji.ac.fj/" TargetMode="Externa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59632" y="6324055"/>
            <a:ext cx="7128792" cy="504057"/>
          </a:xfrm>
        </p:spPr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85852" y="1071546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A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School of Humanities and Arts</a:t>
            </a:r>
            <a:endParaRPr lang="en-A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static1.squarespace.com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2640" y="2714644"/>
            <a:ext cx="4086814" cy="3571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59632" y="6324055"/>
            <a:ext cx="7128792" cy="504057"/>
          </a:xfrm>
        </p:spPr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100010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Student support services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Content Placeholder 3" descr="Meeting-the-challenge (1).jpg"/>
          <p:cNvPicPr>
            <a:picLocks noGrp="1" noChangeAspect="1"/>
          </p:cNvPicPr>
          <p:nvPr>
            <p:ph sz="quarter" idx="1"/>
          </p:nvPr>
        </p:nvPicPr>
        <p:blipFill>
          <a:blip r:embed="rId6" cstate="print"/>
          <a:stretch>
            <a:fillRect/>
          </a:stretch>
        </p:blipFill>
        <p:spPr>
          <a:xfrm>
            <a:off x="2209800" y="1785926"/>
            <a:ext cx="4267200" cy="4648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59632" y="6324055"/>
            <a:ext cx="7128792" cy="504057"/>
          </a:xfrm>
        </p:spPr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100010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Improving Student Services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85852" y="1600200"/>
            <a:ext cx="7400948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Lack of student support services.</a:t>
            </a:r>
          </a:p>
          <a:p>
            <a:r>
              <a:rPr lang="en-US" dirty="0" smtClean="0"/>
              <a:t>Derogatory remarks made to the students.</a:t>
            </a:r>
          </a:p>
          <a:p>
            <a:r>
              <a:rPr lang="en-US" dirty="0" smtClean="0"/>
              <a:t>Lack of creative social environment such as gym, swimming pool and other leisure activities. </a:t>
            </a:r>
          </a:p>
          <a:p>
            <a:r>
              <a:rPr lang="en-US" dirty="0" smtClean="0"/>
              <a:t>Counseling services at department level or school level should be done in confidence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59632" y="6324055"/>
            <a:ext cx="7128792" cy="504057"/>
          </a:xfrm>
        </p:spPr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1000108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Student Engagement</a:t>
            </a:r>
            <a:endParaRPr lang="en-A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52" y="1785926"/>
            <a:ext cx="7286676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Students are not involved in policy making </a:t>
            </a:r>
            <a:r>
              <a:rPr lang="en-AU" sz="24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eg</a:t>
            </a:r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</a:t>
            </a:r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oday’s retreat .</a:t>
            </a:r>
          </a:p>
          <a:p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Inactive student association.</a:t>
            </a:r>
          </a:p>
          <a:p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Inclusive culture</a:t>
            </a:r>
          </a:p>
          <a:p>
            <a:r>
              <a:rPr lang="en-AU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Lack of facilities for disabled and </a:t>
            </a:r>
            <a:r>
              <a:rPr lang="en-AU" sz="2400" b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challenged students</a:t>
            </a:r>
            <a:endParaRPr lang="en-AU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AU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en-AU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214414" y="785794"/>
            <a:ext cx="7786742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Traditional methods of teaching example one sided lecture, use of whiteboard, unattractive power point slides.</a:t>
            </a:r>
          </a:p>
          <a:p>
            <a:r>
              <a:rPr lang="en-US" dirty="0" smtClean="0"/>
              <a:t>Inability to adopt change</a:t>
            </a:r>
          </a:p>
          <a:p>
            <a:r>
              <a:rPr lang="en-US" dirty="0" smtClean="0"/>
              <a:t>Technology incompetency</a:t>
            </a:r>
          </a:p>
          <a:p>
            <a:r>
              <a:rPr lang="en-US" dirty="0" err="1" smtClean="0"/>
              <a:t>Moodle</a:t>
            </a:r>
            <a:r>
              <a:rPr lang="en-US" dirty="0" smtClean="0"/>
              <a:t> capacity which </a:t>
            </a:r>
            <a:r>
              <a:rPr lang="en-US" dirty="0" err="1" smtClean="0"/>
              <a:t>doesnot</a:t>
            </a:r>
            <a:r>
              <a:rPr lang="en-US" dirty="0" smtClean="0"/>
              <a:t> allow us to upload creative interactive apps e.g. HOT POTATOES, BIG BLUE BUTTON</a:t>
            </a:r>
          </a:p>
          <a:p>
            <a:r>
              <a:rPr lang="en-US" dirty="0" smtClean="0"/>
              <a:t>Video broadcasting facilities and resources</a:t>
            </a:r>
          </a:p>
          <a:p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14290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New Teaching Methods and Ways of learning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4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59632" y="6324055"/>
            <a:ext cx="7128792" cy="504057"/>
          </a:xfrm>
        </p:spPr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5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100010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New Teaching Methods and Ways of learning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Top 10 Reasons to Use Technology in Education iPad, Tablet, Computer, Listening Centers(1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1857355" y="1393017"/>
            <a:ext cx="5762665" cy="4321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59632" y="6324055"/>
            <a:ext cx="7128792" cy="504057"/>
          </a:xfrm>
        </p:spPr>
        <p:txBody>
          <a:bodyPr/>
          <a:lstStyle/>
          <a:p>
            <a:r>
              <a:rPr lang="en-AU" dirty="0" smtClean="0"/>
              <a:t>Suzanne </a:t>
            </a:r>
            <a:r>
              <a:rPr lang="en-AU" dirty="0" err="1" smtClean="0"/>
              <a:t>DeLong</a:t>
            </a:r>
            <a:r>
              <a:rPr lang="en-AU" dirty="0" smtClean="0"/>
              <a:t>, 2009, Research Paper</a:t>
            </a:r>
            <a:endParaRPr lang="en-A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14414" y="357166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Ways to study independently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642918"/>
            <a:ext cx="771530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S: </a:t>
            </a:r>
            <a:r>
              <a:rPr lang="en-US" sz="2800" dirty="0" smtClean="0"/>
              <a:t>select and focus topic and information</a:t>
            </a:r>
            <a:endParaRPr lang="en-US" dirty="0" smtClean="0"/>
          </a:p>
          <a:p>
            <a:r>
              <a:rPr lang="en-US" sz="4000" b="1" dirty="0" smtClean="0"/>
              <a:t>U: </a:t>
            </a:r>
            <a:r>
              <a:rPr lang="en-US" sz="2800" dirty="0" smtClean="0"/>
              <a:t>uncover potential sources of information</a:t>
            </a:r>
            <a:endParaRPr lang="en-US" dirty="0" smtClean="0"/>
          </a:p>
          <a:p>
            <a:r>
              <a:rPr lang="en-US" sz="4000" b="1" dirty="0" smtClean="0"/>
              <a:t>C: </a:t>
            </a:r>
            <a:r>
              <a:rPr lang="en-US" sz="2800" dirty="0" smtClean="0"/>
              <a:t>collect, examine, and select suitable resources</a:t>
            </a:r>
            <a:endParaRPr lang="en-US" dirty="0" smtClean="0"/>
          </a:p>
          <a:p>
            <a:r>
              <a:rPr lang="en-US" sz="4000" b="1" dirty="0" smtClean="0"/>
              <a:t>C: </a:t>
            </a:r>
            <a:r>
              <a:rPr lang="en-US" sz="2800" dirty="0" smtClean="0"/>
              <a:t>compile relevant information from selected sources</a:t>
            </a:r>
            <a:endParaRPr lang="en-US" dirty="0" smtClean="0"/>
          </a:p>
          <a:p>
            <a:r>
              <a:rPr lang="en-US" sz="4000" b="1" dirty="0" smtClean="0"/>
              <a:t>E: </a:t>
            </a:r>
            <a:r>
              <a:rPr lang="en-US" sz="2400" dirty="0" smtClean="0"/>
              <a:t>evaluate, interpret, analyze and synthesize the information</a:t>
            </a:r>
            <a:endParaRPr lang="en-US" dirty="0" smtClean="0"/>
          </a:p>
          <a:p>
            <a:r>
              <a:rPr lang="en-US" sz="4000" b="1" dirty="0" smtClean="0"/>
              <a:t>E: </a:t>
            </a:r>
            <a:r>
              <a:rPr lang="en-US" sz="2400" dirty="0" smtClean="0"/>
              <a:t>establish and prepare an appropriate format and present the  information.</a:t>
            </a:r>
            <a:endParaRPr lang="en-US" dirty="0" smtClean="0"/>
          </a:p>
          <a:p>
            <a:r>
              <a:rPr lang="en-US" sz="4000" b="1" dirty="0" smtClean="0"/>
              <a:t>D: </a:t>
            </a:r>
            <a:r>
              <a:rPr lang="en-US" sz="2400" dirty="0" smtClean="0"/>
              <a:t>determine the effectiveness of the whole process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100010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Comprehending and interpreting different types of assessment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1643050"/>
            <a:ext cx="74295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No one test or assessment should be asked to serve all the assessment </a:t>
            </a:r>
            <a:r>
              <a:rPr lang="en-US" sz="2800" b="1" dirty="0" smtClean="0"/>
              <a:t>purposes.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143108" y="3643314"/>
            <a:ext cx="2286016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Standard </a:t>
            </a:r>
            <a:r>
              <a:rPr lang="en-US" sz="2400" dirty="0" smtClean="0">
                <a:solidFill>
                  <a:schemeClr val="tx1"/>
                </a:solidFill>
              </a:rPr>
              <a:t>assessment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57620" y="2714620"/>
            <a:ext cx="2286016" cy="228601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Class based assessment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57620" y="4429132"/>
            <a:ext cx="2286016" cy="228601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Student self-assessments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1000108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Comprehending and interpreting different types of assessment</a:t>
            </a:r>
            <a:endParaRPr lang="en-A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5852" y="1643050"/>
            <a:ext cx="74295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AU" sz="3200" b="1" dirty="0" smtClean="0"/>
              <a:t>Too </a:t>
            </a:r>
            <a:r>
              <a:rPr lang="en-AU" sz="3200" b="1" dirty="0" smtClean="0"/>
              <a:t>many assessments</a:t>
            </a:r>
          </a:p>
          <a:p>
            <a:pPr>
              <a:buFont typeface="Arial" pitchFamily="34" charset="0"/>
              <a:buChar char="•"/>
            </a:pPr>
            <a:r>
              <a:rPr lang="en-AU" sz="3200" b="1" dirty="0" smtClean="0"/>
              <a:t>If </a:t>
            </a:r>
            <a:r>
              <a:rPr lang="en-AU" sz="3200" b="1" dirty="0" smtClean="0"/>
              <a:t>assessment is over-emphasised then learning will not take place.</a:t>
            </a:r>
          </a:p>
          <a:p>
            <a:pPr>
              <a:buFont typeface="Arial" pitchFamily="34" charset="0"/>
              <a:buChar char="•"/>
            </a:pPr>
            <a:r>
              <a:rPr lang="en-AU" sz="3200" b="1" dirty="0" smtClean="0"/>
              <a:t>Assessment </a:t>
            </a:r>
            <a:r>
              <a:rPr lang="en-AU" sz="3200" b="1" dirty="0" smtClean="0"/>
              <a:t>should reflect the course learning assessments and pitched at the appropriate </a:t>
            </a:r>
            <a:r>
              <a:rPr lang="en-AU" sz="3200" b="1" dirty="0" smtClean="0"/>
              <a:t>level.</a:t>
            </a:r>
          </a:p>
          <a:p>
            <a:pPr>
              <a:buFont typeface="Arial" pitchFamily="34" charset="0"/>
              <a:buChar char="•"/>
            </a:pPr>
            <a:r>
              <a:rPr lang="en-AU" sz="3200" b="1" dirty="0" smtClean="0"/>
              <a:t>Assessment </a:t>
            </a:r>
            <a:r>
              <a:rPr lang="en-AU" sz="3200" b="1" dirty="0" smtClean="0"/>
              <a:t>should enhance </a:t>
            </a:r>
            <a:r>
              <a:rPr lang="en-AU" sz="3200" b="1" dirty="0" smtClean="0"/>
              <a:t>learning</a:t>
            </a:r>
          </a:p>
          <a:p>
            <a:pPr>
              <a:buFont typeface="Arial" pitchFamily="34" charset="0"/>
              <a:buChar char="•"/>
            </a:pPr>
            <a:r>
              <a:rPr lang="en-AU" sz="3200" b="1" dirty="0" smtClean="0"/>
              <a:t>Assessment </a:t>
            </a:r>
            <a:r>
              <a:rPr lang="en-AU" sz="3200" b="1" dirty="0" smtClean="0"/>
              <a:t>influences </a:t>
            </a:r>
            <a:r>
              <a:rPr lang="en-AU" sz="3200" b="1" dirty="0" smtClean="0"/>
              <a:t>learning</a:t>
            </a:r>
          </a:p>
          <a:p>
            <a:pPr>
              <a:buFont typeface="Arial" pitchFamily="34" charset="0"/>
              <a:buChar char="•"/>
            </a:pPr>
            <a:r>
              <a:rPr lang="en-AU" sz="3200" b="1" dirty="0" smtClean="0"/>
              <a:t>Assessment </a:t>
            </a:r>
            <a:r>
              <a:rPr lang="en-AU" sz="3200" b="1" dirty="0" smtClean="0"/>
              <a:t>should inform </a:t>
            </a:r>
            <a:r>
              <a:rPr lang="en-AU" sz="3200" b="1" dirty="0" smtClean="0"/>
              <a:t>learning</a:t>
            </a:r>
            <a:endParaRPr lang="en-AU" sz="3200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Forms of Assessment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en-AU" b="1" dirty="0" smtClean="0"/>
              <a:t>Formative Assessment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process used by lecturers and students during instruction that provides feedback to adjust ongoing teaching and learning to help students improve their achievement of intended learning outcomes.</a:t>
            </a:r>
          </a:p>
          <a:p>
            <a:pPr lvl="1"/>
            <a:r>
              <a:rPr lang="en-US" b="1" i="1" dirty="0" smtClean="0">
                <a:solidFill>
                  <a:srgbClr val="000000"/>
                </a:solidFill>
              </a:rPr>
              <a:t>Examples;</a:t>
            </a:r>
          </a:p>
          <a:p>
            <a:pPr lvl="2"/>
            <a:r>
              <a:rPr lang="en-US" dirty="0" smtClean="0"/>
              <a:t>Occurs During Instruction, Sometimes not graded, Process, Descriptive Feedback, Continuous (Short Assignments/Assessments, etc that occur during the semester)</a:t>
            </a: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Forms of Assessment (cont’d)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</a:rPr>
              <a:t>Summative Assessment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 tool used after instruction to measure student achievement which provides evidence of student competence or program effectiveness. </a:t>
            </a:r>
          </a:p>
          <a:p>
            <a:pPr lvl="1"/>
            <a:r>
              <a:rPr lang="en-US" b="1" i="1" dirty="0" smtClean="0">
                <a:solidFill>
                  <a:srgbClr val="000000"/>
                </a:solidFill>
              </a:rPr>
              <a:t>Examples;</a:t>
            </a:r>
          </a:p>
          <a:p>
            <a:pPr lvl="1"/>
            <a:r>
              <a:rPr lang="en-US" dirty="0" smtClean="0"/>
              <a:t>Occurs at the end, Graded, Product, Evaluative Feedback, Periodic (Semester End Exams/Final Projects)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563</Words>
  <Application>Microsoft Office PowerPoint</Application>
  <PresentationFormat>On-screen Show (4:3)</PresentationFormat>
  <Paragraphs>81</Paragraphs>
  <Slides>11</Slides>
  <Notes>9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Forms of Assessment</vt:lpstr>
      <vt:lpstr>Forms of Assessment (cont’d)</vt:lpstr>
      <vt:lpstr>Slide 10</vt:lpstr>
      <vt:lpstr>Slide 11</vt:lpstr>
    </vt:vector>
  </TitlesOfParts>
  <Company>The University of Fiji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Shaneil Narayan</dc:creator>
  <cp:lastModifiedBy>retreat</cp:lastModifiedBy>
  <cp:revision>22</cp:revision>
  <dcterms:created xsi:type="dcterms:W3CDTF">2011-09-26T02:31:16Z</dcterms:created>
  <dcterms:modified xsi:type="dcterms:W3CDTF">2016-07-23T00:34:07Z</dcterms:modified>
</cp:coreProperties>
</file>