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463" autoAdjust="0"/>
    <p:restoredTop sz="94660"/>
  </p:normalViewPr>
  <p:slideViewPr>
    <p:cSldViewPr>
      <p:cViewPr>
        <p:scale>
          <a:sx n="71" d="100"/>
          <a:sy n="71" d="100"/>
        </p:scale>
        <p:origin x="-145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AU" smtClean="0"/>
              <a:t>The University of Fiji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11339-A3D7-4B30-BE8D-0B1039C1D11F}" type="datetimeFigureOut">
              <a:rPr lang="en-AU" smtClean="0"/>
              <a:pPr/>
              <a:t>23/07/2016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4F194-5C98-491E-9121-F29218F1D99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49585174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AU" smtClean="0"/>
              <a:t>The University of Fiji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F10ED-A2C9-41AE-A8F4-26344ABD00CB}" type="datetimeFigureOut">
              <a:rPr lang="en-AU" smtClean="0"/>
              <a:pPr/>
              <a:t>23/07/2016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0F134-1C98-4C9B-A8EE-EA203C8051E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04720171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0F134-1C98-4C9B-A8EE-EA203C8051E2}" type="slidenum">
              <a:rPr lang="en-AU" smtClean="0"/>
              <a:pPr/>
              <a:t>1</a:t>
            </a:fld>
            <a:endParaRPr lang="en-AU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AU" smtClean="0"/>
              <a:t>The University of Fiji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65173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5740-CEA6-4424-952C-B993729CBD99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F763-DDF2-4EB2-85A4-19937A50A3F9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C4CB-5585-450E-AF08-FDF816301852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48D4-E4DD-406D-B40E-6B58CCFF5D77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244B-83E1-4697-ACBF-A02C3701B327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4602-FE27-470A-A830-A264EF267CEA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E3C5-6F0A-4218-8246-B39D0CB2AC82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6D82-EB80-42C1-822C-4D85D3B594B4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F4CA-828F-41BC-99CA-7689B967D4EC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EF72-B07D-4AB5-ABFC-D94FC943181A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E74F-71FB-4377-9E6B-9AF5EC6592D5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3E9D4-D8FD-4133-A220-307E4B0752C1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d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unifiji.ac.fj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1.jpg"/>
          <p:cNvPicPr>
            <a:picLocks noChangeAspect="1"/>
          </p:cNvPicPr>
          <p:nvPr/>
        </p:nvPicPr>
        <p:blipFill>
          <a:blip r:embed="rId3"/>
          <a:srcRect r="84375"/>
          <a:stretch>
            <a:fillRect/>
          </a:stretch>
        </p:blipFill>
        <p:spPr>
          <a:xfrm>
            <a:off x="0" y="0"/>
            <a:ext cx="1071538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14442" y="2673355"/>
            <a:ext cx="7772400" cy="1470025"/>
          </a:xfrm>
        </p:spPr>
        <p:txBody>
          <a:bodyPr/>
          <a:lstStyle/>
          <a:p>
            <a:r>
              <a:rPr lang="en-AU" b="1" dirty="0" smtClean="0">
                <a:solidFill>
                  <a:schemeClr val="tx2"/>
                </a:solidFill>
              </a:rPr>
              <a:t>School of Business and Economics</a:t>
            </a:r>
            <a:endParaRPr lang="en-AU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The University of Fiji, Private Mail Bag, Lautoka. Fiji.  </a:t>
            </a:r>
          </a:p>
          <a:p>
            <a:r>
              <a:rPr lang="en-AU" dirty="0" err="1" smtClean="0"/>
              <a:t>Ph</a:t>
            </a:r>
            <a:r>
              <a:rPr lang="en-AU" dirty="0" smtClean="0"/>
              <a:t>: +679 6640600  </a:t>
            </a:r>
            <a:r>
              <a:rPr lang="en-AU" dirty="0" smtClean="0">
                <a:hlinkClick r:id="rId4"/>
              </a:rPr>
              <a:t>www.unifiji.ac.fj</a:t>
            </a:r>
            <a:endParaRPr lang="en-AU" dirty="0" smtClean="0"/>
          </a:p>
          <a:p>
            <a:pPr algn="l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24698"/>
            <a:ext cx="3744416" cy="93610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late3.jpg"/>
          <p:cNvPicPr>
            <a:picLocks noChangeAspect="1"/>
          </p:cNvPicPr>
          <p:nvPr/>
        </p:nvPicPr>
        <p:blipFill>
          <a:blip r:embed="rId2"/>
          <a:srcRect r="83334"/>
          <a:stretch>
            <a:fillRect/>
          </a:stretch>
        </p:blipFill>
        <p:spPr>
          <a:xfrm>
            <a:off x="0" y="0"/>
            <a:ext cx="1142976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1538" y="2786058"/>
            <a:ext cx="7615262" cy="1143000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chemeClr val="tx2"/>
                </a:solidFill>
              </a:rPr>
              <a:t>Solutions </a:t>
            </a:r>
            <a:r>
              <a:rPr lang="en-AU" dirty="0" smtClean="0">
                <a:solidFill>
                  <a:schemeClr val="tx2"/>
                </a:solidFill>
              </a:rPr>
              <a:t/>
            </a:r>
            <a:br>
              <a:rPr lang="en-AU" dirty="0" smtClean="0">
                <a:solidFill>
                  <a:schemeClr val="tx2"/>
                </a:solidFill>
              </a:rPr>
            </a:b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14414" y="4169099"/>
            <a:ext cx="7472386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late3.jpg"/>
          <p:cNvPicPr>
            <a:picLocks noChangeAspect="1"/>
          </p:cNvPicPr>
          <p:nvPr/>
        </p:nvPicPr>
        <p:blipFill>
          <a:blip r:embed="rId2"/>
          <a:srcRect r="83334"/>
          <a:stretch>
            <a:fillRect/>
          </a:stretch>
        </p:blipFill>
        <p:spPr>
          <a:xfrm>
            <a:off x="0" y="0"/>
            <a:ext cx="1142976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b="1" dirty="0" smtClean="0">
                <a:solidFill>
                  <a:schemeClr val="tx2"/>
                </a:solidFill>
              </a:rPr>
              <a:t>Solutions</a:t>
            </a:r>
            <a:endParaRPr lang="en-AU" b="1" dirty="0">
              <a:solidFill>
                <a:schemeClr val="tx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14414" y="1600200"/>
            <a:ext cx="7472386" cy="504351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AU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AU" dirty="0" smtClean="0"/>
              <a:t>Comprehensive student orientation.</a:t>
            </a:r>
          </a:p>
          <a:p>
            <a:pPr marL="514350" indent="-514350" algn="just">
              <a:buFont typeface="+mj-lt"/>
              <a:buAutoNum type="arabicPeriod"/>
            </a:pPr>
            <a:endParaRPr lang="en-AU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AU" dirty="0" smtClean="0"/>
              <a:t>Putting optional student assessments where possible.</a:t>
            </a:r>
          </a:p>
          <a:p>
            <a:pPr marL="514350" indent="-514350" algn="just">
              <a:buFont typeface="+mj-lt"/>
              <a:buAutoNum type="arabicPeriod"/>
            </a:pPr>
            <a:endParaRPr lang="en-AU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AU" dirty="0" smtClean="0"/>
              <a:t>Continuous staff/students training programmes on IT, library facilities etc.</a:t>
            </a:r>
          </a:p>
          <a:p>
            <a:pPr marL="514350" indent="-514350" algn="just">
              <a:buFont typeface="+mj-lt"/>
              <a:buAutoNum type="arabicPeriod"/>
            </a:pPr>
            <a:endParaRPr lang="en-AU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AU" dirty="0" smtClean="0"/>
              <a:t>Satisfactory levels of infrastructure facilities and student services. E.g. SAS taking time to process applications.</a:t>
            </a:r>
          </a:p>
          <a:p>
            <a:pPr marL="514350" indent="-514350" algn="just">
              <a:buFont typeface="+mj-lt"/>
              <a:buAutoNum type="arabicPeriod"/>
            </a:pPr>
            <a:endParaRPr lang="en-AU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AU" dirty="0" smtClean="0"/>
              <a:t>Fees </a:t>
            </a:r>
            <a:r>
              <a:rPr lang="en-AU" dirty="0" err="1" smtClean="0"/>
              <a:t>vs</a:t>
            </a:r>
            <a:r>
              <a:rPr lang="en-AU" dirty="0" smtClean="0"/>
              <a:t> Quality of student services. </a:t>
            </a:r>
          </a:p>
          <a:p>
            <a:pPr marL="514350" indent="-514350" algn="just">
              <a:buFont typeface="+mj-lt"/>
              <a:buAutoNum type="arabicPeriod"/>
            </a:pPr>
            <a:endParaRPr lang="en-AU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AU" dirty="0" smtClean="0"/>
              <a:t>Take advantage of social media.</a:t>
            </a:r>
            <a:endParaRPr lang="en-AU" dirty="0" smtClean="0"/>
          </a:p>
          <a:p>
            <a:pPr>
              <a:buNone/>
            </a:pP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late3.jpg"/>
          <p:cNvPicPr>
            <a:picLocks noChangeAspect="1"/>
          </p:cNvPicPr>
          <p:nvPr/>
        </p:nvPicPr>
        <p:blipFill>
          <a:blip r:embed="rId2"/>
          <a:srcRect r="83334"/>
          <a:stretch>
            <a:fillRect/>
          </a:stretch>
        </p:blipFill>
        <p:spPr>
          <a:xfrm>
            <a:off x="0" y="0"/>
            <a:ext cx="1142976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1538" y="2786058"/>
            <a:ext cx="7615262" cy="1143000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chemeClr val="tx2"/>
                </a:solidFill>
              </a:rPr>
              <a:t>THANK YOU</a:t>
            </a:r>
            <a:r>
              <a:rPr lang="en-AU" dirty="0" smtClean="0">
                <a:solidFill>
                  <a:schemeClr val="tx2"/>
                </a:solidFill>
              </a:rPr>
              <a:t/>
            </a:r>
            <a:br>
              <a:rPr lang="en-AU" dirty="0" smtClean="0">
                <a:solidFill>
                  <a:schemeClr val="tx2"/>
                </a:solidFill>
              </a:rPr>
            </a:b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14414" y="4169099"/>
            <a:ext cx="7472386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late3.jpg"/>
          <p:cNvPicPr>
            <a:picLocks noChangeAspect="1"/>
          </p:cNvPicPr>
          <p:nvPr/>
        </p:nvPicPr>
        <p:blipFill>
          <a:blip r:embed="rId2"/>
          <a:srcRect r="83334"/>
          <a:stretch>
            <a:fillRect/>
          </a:stretch>
        </p:blipFill>
        <p:spPr>
          <a:xfrm>
            <a:off x="0" y="0"/>
            <a:ext cx="1142976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/>
          <a:lstStyle/>
          <a:p>
            <a:r>
              <a:rPr lang="en-AU" b="1" dirty="0" smtClean="0">
                <a:solidFill>
                  <a:schemeClr val="tx2"/>
                </a:solidFill>
              </a:rPr>
              <a:t>Discussion</a:t>
            </a:r>
            <a:endParaRPr lang="en-AU" b="1" dirty="0">
              <a:solidFill>
                <a:schemeClr val="tx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4414" y="1600200"/>
            <a:ext cx="7472386" cy="4525963"/>
          </a:xfrm>
        </p:spPr>
        <p:txBody>
          <a:bodyPr/>
          <a:lstStyle/>
          <a:p>
            <a:pPr algn="just">
              <a:buNone/>
            </a:pPr>
            <a:r>
              <a:rPr lang="en-AU" dirty="0" smtClean="0"/>
              <a:t>3) Coping with new teaching methods and ways of learning.</a:t>
            </a:r>
          </a:p>
          <a:p>
            <a:pPr algn="just"/>
            <a:endParaRPr lang="en-AU" dirty="0" smtClean="0"/>
          </a:p>
          <a:p>
            <a:pPr algn="just">
              <a:buNone/>
            </a:pPr>
            <a:r>
              <a:rPr lang="en-AU" dirty="0" smtClean="0"/>
              <a:t>5) Coping with the volume and speed of the workload.</a:t>
            </a:r>
          </a:p>
          <a:p>
            <a:pPr algn="just"/>
            <a:endParaRPr lang="en-AU" dirty="0" smtClean="0"/>
          </a:p>
          <a:p>
            <a:pPr algn="just">
              <a:buNone/>
            </a:pPr>
            <a:r>
              <a:rPr lang="en-AU" dirty="0" smtClean="0"/>
              <a:t>7) Understand the grade system.</a:t>
            </a:r>
          </a:p>
          <a:p>
            <a:endParaRPr lang="en-AU" dirty="0"/>
          </a:p>
        </p:txBody>
      </p:sp>
      <p:pic>
        <p:nvPicPr>
          <p:cNvPr id="3074" name="Picture 2" descr="F:\bobby_studying_hg_cl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5277213"/>
            <a:ext cx="2500330" cy="156430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late3.jpg"/>
          <p:cNvPicPr>
            <a:picLocks noChangeAspect="1"/>
          </p:cNvPicPr>
          <p:nvPr/>
        </p:nvPicPr>
        <p:blipFill>
          <a:blip r:embed="rId2"/>
          <a:srcRect r="83334"/>
          <a:stretch>
            <a:fillRect/>
          </a:stretch>
        </p:blipFill>
        <p:spPr>
          <a:xfrm>
            <a:off x="0" y="0"/>
            <a:ext cx="1142976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rmAutofit fontScale="90000"/>
          </a:bodyPr>
          <a:lstStyle/>
          <a:p>
            <a:r>
              <a:rPr lang="en-AU" sz="4000" dirty="0" smtClean="0">
                <a:solidFill>
                  <a:schemeClr val="tx2"/>
                </a:solidFill>
              </a:rPr>
              <a:t>3) Coping with new teaching methods and ways of learning.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4414" y="1600200"/>
            <a:ext cx="7643866" cy="5114948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Make lectures and tutorials more interactive</a:t>
            </a:r>
          </a:p>
          <a:p>
            <a:r>
              <a:rPr lang="en-AU" dirty="0" smtClean="0"/>
              <a:t>Video screenings – Case Study Videos</a:t>
            </a:r>
          </a:p>
          <a:p>
            <a:r>
              <a:rPr lang="en-AU" dirty="0" smtClean="0"/>
              <a:t>Making best use of </a:t>
            </a:r>
            <a:r>
              <a:rPr lang="en-AU" dirty="0" err="1" smtClean="0"/>
              <a:t>Moodle</a:t>
            </a:r>
            <a:endParaRPr lang="en-AU" dirty="0" smtClean="0"/>
          </a:p>
          <a:p>
            <a:r>
              <a:rPr lang="en-AU" dirty="0" smtClean="0"/>
              <a:t>Supported by the Infrastructure – </a:t>
            </a:r>
            <a:r>
              <a:rPr lang="en-AU" dirty="0" err="1" smtClean="0"/>
              <a:t>Wifi</a:t>
            </a:r>
            <a:r>
              <a:rPr lang="en-AU" dirty="0" smtClean="0"/>
              <a:t> / ICT/ Recreational activities</a:t>
            </a:r>
          </a:p>
          <a:p>
            <a:r>
              <a:rPr lang="en-AU" dirty="0" smtClean="0"/>
              <a:t>Practical – Science Lab</a:t>
            </a:r>
          </a:p>
          <a:p>
            <a:r>
              <a:rPr lang="en-AU" dirty="0" smtClean="0"/>
              <a:t>Group discussions and presentations</a:t>
            </a:r>
          </a:p>
          <a:p>
            <a:r>
              <a:rPr lang="en-AU" dirty="0" smtClean="0"/>
              <a:t>In class quizzes </a:t>
            </a:r>
          </a:p>
          <a:p>
            <a:r>
              <a:rPr lang="en-AU" dirty="0" smtClean="0"/>
              <a:t>Peer mentors </a:t>
            </a:r>
          </a:p>
          <a:p>
            <a:r>
              <a:rPr lang="en-AU" dirty="0" smtClean="0"/>
              <a:t>Transformation of students from High School to University life.</a:t>
            </a:r>
          </a:p>
          <a:p>
            <a:pPr>
              <a:buNone/>
            </a:pPr>
            <a:endParaRPr lang="en-AU" dirty="0" smtClean="0"/>
          </a:p>
          <a:p>
            <a:pPr algn="just">
              <a:buFont typeface="Wingdings" pitchFamily="2" charset="2"/>
              <a:buChar char="v"/>
            </a:pPr>
            <a:r>
              <a:rPr lang="en-AU" dirty="0" smtClean="0"/>
              <a:t>Always ask students if there are any issues and problems so that it could be dealt with in a timely manner.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late3.jpg"/>
          <p:cNvPicPr>
            <a:picLocks noChangeAspect="1"/>
          </p:cNvPicPr>
          <p:nvPr/>
        </p:nvPicPr>
        <p:blipFill>
          <a:blip r:embed="rId2"/>
          <a:srcRect r="83334"/>
          <a:stretch>
            <a:fillRect/>
          </a:stretch>
        </p:blipFill>
        <p:spPr>
          <a:xfrm>
            <a:off x="0" y="0"/>
            <a:ext cx="1142976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tx2"/>
                </a:solidFill>
              </a:rPr>
              <a:t>5) Coping with the volume and speed of the workload.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4414" y="1600200"/>
            <a:ext cx="7472386" cy="504351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AU" dirty="0" smtClean="0"/>
              <a:t>Students doing maximum of 4 units per semester.</a:t>
            </a:r>
          </a:p>
          <a:p>
            <a:pPr algn="just"/>
            <a:endParaRPr lang="en-AU" dirty="0" smtClean="0"/>
          </a:p>
          <a:p>
            <a:pPr algn="just"/>
            <a:r>
              <a:rPr lang="en-AU" dirty="0" smtClean="0"/>
              <a:t>Each unit has 4-5 assessment component i.e. short tests, assignments, projects and presentation.</a:t>
            </a:r>
          </a:p>
          <a:p>
            <a:pPr algn="just"/>
            <a:endParaRPr lang="en-AU" dirty="0" smtClean="0"/>
          </a:p>
          <a:p>
            <a:pPr algn="just"/>
            <a:r>
              <a:rPr lang="en-AU" dirty="0" smtClean="0"/>
              <a:t>Avoid having too many short assessment components as this will overload students.</a:t>
            </a:r>
          </a:p>
          <a:p>
            <a:pPr algn="just"/>
            <a:endParaRPr lang="en-AU" dirty="0" smtClean="0"/>
          </a:p>
          <a:p>
            <a:pPr algn="just"/>
            <a:r>
              <a:rPr lang="en-AU" dirty="0" smtClean="0"/>
              <a:t>Proper counselling during enrolment is very important. </a:t>
            </a:r>
          </a:p>
          <a:p>
            <a:pPr algn="just"/>
            <a:endParaRPr lang="en-AU" dirty="0" smtClean="0"/>
          </a:p>
          <a:p>
            <a:pPr algn="just"/>
            <a:endParaRPr lang="en-AU" dirty="0" smtClean="0"/>
          </a:p>
          <a:p>
            <a:pPr algn="just"/>
            <a:endParaRPr lang="en-AU" dirty="0" smtClean="0"/>
          </a:p>
          <a:p>
            <a:pPr algn="just"/>
            <a:endParaRPr lang="en-AU" dirty="0" smtClean="0"/>
          </a:p>
          <a:p>
            <a:pPr algn="just"/>
            <a:endParaRPr lang="en-AU" dirty="0" smtClean="0"/>
          </a:p>
          <a:p>
            <a:pPr algn="just"/>
            <a:endParaRPr lang="en-A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late3.jpg"/>
          <p:cNvPicPr>
            <a:picLocks noChangeAspect="1"/>
          </p:cNvPicPr>
          <p:nvPr/>
        </p:nvPicPr>
        <p:blipFill>
          <a:blip r:embed="rId2"/>
          <a:srcRect r="83334"/>
          <a:stretch>
            <a:fillRect/>
          </a:stretch>
        </p:blipFill>
        <p:spPr>
          <a:xfrm>
            <a:off x="0" y="0"/>
            <a:ext cx="1142976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tx2"/>
                </a:solidFill>
              </a:rPr>
              <a:t>7) Understand the grade system.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4414" y="1600200"/>
            <a:ext cx="7472386" cy="4525963"/>
          </a:xfrm>
        </p:spPr>
        <p:txBody>
          <a:bodyPr>
            <a:normAutofit/>
          </a:bodyPr>
          <a:lstStyle/>
          <a:p>
            <a:pPr algn="just"/>
            <a:r>
              <a:rPr lang="en-AU" dirty="0" smtClean="0"/>
              <a:t>Students need to know the University grading system.</a:t>
            </a:r>
          </a:p>
          <a:p>
            <a:pPr algn="just"/>
            <a:endParaRPr lang="en-AU" dirty="0" smtClean="0"/>
          </a:p>
          <a:p>
            <a:pPr algn="just"/>
            <a:r>
              <a:rPr lang="en-AU" dirty="0" smtClean="0"/>
              <a:t>Significance of the grading system to employment - GPA</a:t>
            </a:r>
          </a:p>
          <a:p>
            <a:pPr algn="just"/>
            <a:endParaRPr lang="en-AU" dirty="0" smtClean="0"/>
          </a:p>
          <a:p>
            <a:pPr algn="just"/>
            <a:r>
              <a:rPr lang="en-AU" dirty="0" smtClean="0"/>
              <a:t>The grading system should be mandatory  on all the course outlines.</a:t>
            </a:r>
            <a:endParaRPr lang="en-AU" dirty="0"/>
          </a:p>
        </p:txBody>
      </p:sp>
      <p:pic>
        <p:nvPicPr>
          <p:cNvPr id="4098" name="Picture 2" descr="F:\barr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5582859"/>
            <a:ext cx="1500166" cy="127514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late3.jpg"/>
          <p:cNvPicPr>
            <a:picLocks noChangeAspect="1"/>
          </p:cNvPicPr>
          <p:nvPr/>
        </p:nvPicPr>
        <p:blipFill>
          <a:blip r:embed="rId2"/>
          <a:srcRect r="83334"/>
          <a:stretch>
            <a:fillRect/>
          </a:stretch>
        </p:blipFill>
        <p:spPr>
          <a:xfrm>
            <a:off x="0" y="0"/>
            <a:ext cx="1142976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tx2"/>
                </a:solidFill>
              </a:rPr>
              <a:t>7) Understand the grade system.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pic>
        <p:nvPicPr>
          <p:cNvPr id="1026" name="Picture 2" descr="F:\Captur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142984"/>
            <a:ext cx="8001024" cy="57150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late3.jpg"/>
          <p:cNvPicPr>
            <a:picLocks noChangeAspect="1"/>
          </p:cNvPicPr>
          <p:nvPr/>
        </p:nvPicPr>
        <p:blipFill>
          <a:blip r:embed="rId2"/>
          <a:srcRect r="83334"/>
          <a:stretch>
            <a:fillRect/>
          </a:stretch>
        </p:blipFill>
        <p:spPr>
          <a:xfrm>
            <a:off x="0" y="0"/>
            <a:ext cx="1142976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tx2"/>
                </a:solidFill>
              </a:rPr>
              <a:t>7) Understand the grade system.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pic>
        <p:nvPicPr>
          <p:cNvPr id="2050" name="Picture 2" descr="F:\Capture 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34992"/>
            <a:ext cx="7929586" cy="51944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late3.jpg"/>
          <p:cNvPicPr>
            <a:picLocks noChangeAspect="1"/>
          </p:cNvPicPr>
          <p:nvPr/>
        </p:nvPicPr>
        <p:blipFill>
          <a:blip r:embed="rId2"/>
          <a:srcRect r="83334"/>
          <a:stretch>
            <a:fillRect/>
          </a:stretch>
        </p:blipFill>
        <p:spPr>
          <a:xfrm>
            <a:off x="0" y="0"/>
            <a:ext cx="1142976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1538" y="2857496"/>
            <a:ext cx="7615262" cy="1143000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chemeClr val="tx2"/>
                </a:solidFill>
              </a:rPr>
              <a:t>Other Issues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late3.jpg"/>
          <p:cNvPicPr>
            <a:picLocks noChangeAspect="1"/>
          </p:cNvPicPr>
          <p:nvPr/>
        </p:nvPicPr>
        <p:blipFill>
          <a:blip r:embed="rId2"/>
          <a:srcRect r="83334"/>
          <a:stretch>
            <a:fillRect/>
          </a:stretch>
        </p:blipFill>
        <p:spPr>
          <a:xfrm>
            <a:off x="0" y="0"/>
            <a:ext cx="1142976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chemeClr val="tx2"/>
                </a:solidFill>
              </a:rPr>
              <a:t>Teaching  Challenges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14414" y="1600200"/>
            <a:ext cx="7472386" cy="4525963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Image of the University</a:t>
            </a:r>
          </a:p>
          <a:p>
            <a:r>
              <a:rPr lang="en-AU" dirty="0" smtClean="0"/>
              <a:t>Infrastructure </a:t>
            </a:r>
          </a:p>
          <a:p>
            <a:pPr>
              <a:buNone/>
            </a:pPr>
            <a:r>
              <a:rPr lang="en-AU" dirty="0" smtClean="0"/>
              <a:t>-  Lecture rooms</a:t>
            </a:r>
          </a:p>
          <a:p>
            <a:pPr>
              <a:buFontTx/>
              <a:buChar char="-"/>
            </a:pPr>
            <a:r>
              <a:rPr lang="en-AU" dirty="0" smtClean="0"/>
              <a:t>A/C</a:t>
            </a:r>
          </a:p>
          <a:p>
            <a:pPr>
              <a:buFontTx/>
              <a:buChar char="-"/>
            </a:pPr>
            <a:r>
              <a:rPr lang="en-AU" dirty="0" smtClean="0"/>
              <a:t>Tables and Chairs</a:t>
            </a:r>
          </a:p>
          <a:p>
            <a:pPr>
              <a:buFontTx/>
              <a:buChar char="-"/>
            </a:pPr>
            <a:r>
              <a:rPr lang="en-AU" dirty="0" smtClean="0"/>
              <a:t>Software upgrades</a:t>
            </a:r>
          </a:p>
          <a:p>
            <a:pPr>
              <a:buFontTx/>
              <a:buChar char="-"/>
            </a:pPr>
            <a:endParaRPr lang="en-AU" dirty="0" smtClean="0"/>
          </a:p>
          <a:p>
            <a:r>
              <a:rPr lang="en-AU" dirty="0" smtClean="0"/>
              <a:t>Students are given advice by teachers not to join UniFiji.</a:t>
            </a:r>
          </a:p>
          <a:p>
            <a:pPr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341</Words>
  <Application>Microsoft Office PowerPoint</Application>
  <PresentationFormat>On-screen Show (4:3)</PresentationFormat>
  <Paragraphs>71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School of Business and Economics</vt:lpstr>
      <vt:lpstr>Discussion</vt:lpstr>
      <vt:lpstr>3) Coping with new teaching methods and ways of learning. </vt:lpstr>
      <vt:lpstr>5) Coping with the volume and speed of the workload. </vt:lpstr>
      <vt:lpstr>7) Understand the grade system. </vt:lpstr>
      <vt:lpstr>7) Understand the grade system. </vt:lpstr>
      <vt:lpstr>7) Understand the grade system. </vt:lpstr>
      <vt:lpstr>Other Issues </vt:lpstr>
      <vt:lpstr>Teaching  Challenges </vt:lpstr>
      <vt:lpstr>Solutions  </vt:lpstr>
      <vt:lpstr> Solutions</vt:lpstr>
      <vt:lpstr>THANK YOU </vt:lpstr>
    </vt:vector>
  </TitlesOfParts>
  <Company>The University of Fiji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Shaneil Narayan</dc:creator>
  <cp:lastModifiedBy>retreat</cp:lastModifiedBy>
  <cp:revision>29</cp:revision>
  <dcterms:created xsi:type="dcterms:W3CDTF">2011-09-26T02:31:16Z</dcterms:created>
  <dcterms:modified xsi:type="dcterms:W3CDTF">2016-07-23T02:53:16Z</dcterms:modified>
</cp:coreProperties>
</file>