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4" r:id="rId8"/>
    <p:sldId id="262" r:id="rId9"/>
    <p:sldId id="266" r:id="rId10"/>
    <p:sldId id="267" r:id="rId11"/>
    <p:sldId id="268" r:id="rId12"/>
    <p:sldId id="269" r:id="rId13"/>
    <p:sldId id="270" r:id="rId14"/>
    <p:sldId id="271" r:id="rId15"/>
    <p:sldId id="272" r:id="rId16"/>
    <p:sldId id="273" r:id="rId17"/>
    <p:sldId id="274" r:id="rId18"/>
    <p:sldId id="277"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88A02-4E41-413B-A768-C92CE858D7D3}" type="datetimeFigureOut">
              <a:rPr lang="en-IN" smtClean="0"/>
              <a:pPr/>
              <a:t>18-03-2016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B28FF-726C-433A-AFA3-7CBEA4648BA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EBE5A11-AEC0-4AC2-BD90-E267A32E53D7}" type="datetime1">
              <a:rPr lang="en-US" smtClean="0"/>
              <a:pPr/>
              <a:t>3/18/2016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916A52-AA44-4516-91BE-A38CB93B5F61}" type="datetime1">
              <a:rPr lang="en-US" smtClean="0"/>
              <a:pPr/>
              <a:t>3/18/2016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42411AE-F9F3-4D52-924E-10ADCA579B41}" type="datetime1">
              <a:rPr lang="en-US" smtClean="0"/>
              <a:pPr/>
              <a:t>3/18/2016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9079B93-94A6-4333-8935-351621DC7ADA}" type="datetime1">
              <a:rPr lang="en-US" smtClean="0"/>
              <a:pPr/>
              <a:t>3/18/2016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5CC64-A46D-451D-97BE-05B1088F9683}" type="datetime1">
              <a:rPr lang="en-US" smtClean="0"/>
              <a:pPr/>
              <a:t>3/18/2016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18689C4-03FB-4E80-96E4-C48468C241F2}" type="datetime1">
              <a:rPr lang="en-US" smtClean="0"/>
              <a:pPr/>
              <a:t>3/18/2016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09D6A13-7BD7-44E1-AF30-A95DDBB51B91}" type="datetime1">
              <a:rPr lang="en-US" smtClean="0"/>
              <a:pPr/>
              <a:t>3/18/2016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8A06FC9-4B30-44D2-A002-D60FDD2FEB00}" type="datetime1">
              <a:rPr lang="en-US" smtClean="0"/>
              <a:pPr/>
              <a:t>3/18/2016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FC100-378D-4C6E-9294-493DE2BC77E5}" type="datetime1">
              <a:rPr lang="en-US" smtClean="0"/>
              <a:pPr/>
              <a:t>3/18/2016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C9AF5-A05E-41FC-8E9A-1972A1749545}" type="datetime1">
              <a:rPr lang="en-US" smtClean="0"/>
              <a:pPr/>
              <a:t>3/18/2016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88ADF-8F27-41D6-A46E-425ED8E2A90C}" type="datetime1">
              <a:rPr lang="en-US" smtClean="0"/>
              <a:pPr/>
              <a:t>3/18/2016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D93F051-A816-4967-89C7-1D9AD751E36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8C88-F307-4908-9A68-45455B271250}" type="datetime1">
              <a:rPr lang="en-US" smtClean="0"/>
              <a:pPr/>
              <a:t>3/18/2016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3F051-A816-4967-89C7-1D9AD751E36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lesh\Desktop\to_be_or_not_to_be_by_sharp_negative-d3f1qr5.png"/>
          <p:cNvPicPr>
            <a:picLocks noChangeAspect="1" noChangeArrowheads="1"/>
          </p:cNvPicPr>
          <p:nvPr/>
        </p:nvPicPr>
        <p:blipFill>
          <a:blip r:embed="rId2" cstate="print"/>
          <a:srcRect/>
          <a:stretch>
            <a:fillRect/>
          </a:stretch>
        </p:blipFill>
        <p:spPr bwMode="auto">
          <a:xfrm>
            <a:off x="6012160" y="1412776"/>
            <a:ext cx="2952328"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3" cstate="print"/>
          <a:srcRect/>
          <a:stretch>
            <a:fillRect/>
          </a:stretch>
        </p:blipFill>
        <p:spPr bwMode="auto">
          <a:xfrm>
            <a:off x="0" y="1196752"/>
            <a:ext cx="5868144" cy="4941168"/>
          </a:xfrm>
          <a:prstGeom prst="rect">
            <a:avLst/>
          </a:prstGeom>
          <a:noFill/>
          <a:ln w="9525">
            <a:noFill/>
            <a:miter lim="800000"/>
            <a:headEnd/>
            <a:tailEnd/>
          </a:ln>
        </p:spPr>
      </p:pic>
      <p:sp>
        <p:nvSpPr>
          <p:cNvPr id="3" name="Subtitle 2"/>
          <p:cNvSpPr>
            <a:spLocks noGrp="1"/>
          </p:cNvSpPr>
          <p:nvPr>
            <p:ph type="subTitle" idx="1"/>
          </p:nvPr>
        </p:nvSpPr>
        <p:spPr>
          <a:xfrm>
            <a:off x="4932040" y="5085184"/>
            <a:ext cx="3808512" cy="1296144"/>
          </a:xfrm>
        </p:spPr>
        <p:txBody>
          <a:bodyPr>
            <a:normAutofit fontScale="47500" lnSpcReduction="20000"/>
          </a:bodyPr>
          <a:lstStyle/>
          <a:p>
            <a:pPr algn="r"/>
            <a:r>
              <a:rPr lang="en-AU" sz="5100" b="1" dirty="0" smtClean="0">
                <a:solidFill>
                  <a:schemeClr val="tx1"/>
                </a:solidFill>
              </a:rPr>
              <a:t>Amit </a:t>
            </a:r>
            <a:r>
              <a:rPr lang="en-AU" sz="5100" b="1" dirty="0" err="1" smtClean="0">
                <a:solidFill>
                  <a:schemeClr val="tx1"/>
                </a:solidFill>
              </a:rPr>
              <a:t>Prakash</a:t>
            </a:r>
            <a:endParaRPr lang="en-AU" sz="5100" b="1" dirty="0" smtClean="0">
              <a:solidFill>
                <a:schemeClr val="tx1"/>
              </a:solidFill>
            </a:endParaRPr>
          </a:p>
          <a:p>
            <a:pPr algn="r"/>
            <a:r>
              <a:rPr lang="en-AU" sz="5100" b="1" dirty="0" smtClean="0">
                <a:solidFill>
                  <a:schemeClr val="tx1"/>
                </a:solidFill>
              </a:rPr>
              <a:t>Asst. Lecturer in Economics</a:t>
            </a:r>
          </a:p>
          <a:p>
            <a:pPr algn="r"/>
            <a:r>
              <a:rPr lang="en-AU" sz="5100" b="1" dirty="0" smtClean="0">
                <a:solidFill>
                  <a:schemeClr val="tx1"/>
                </a:solidFill>
              </a:rPr>
              <a:t>SOBE</a:t>
            </a:r>
          </a:p>
          <a:p>
            <a:endParaRPr lang="en-AU" dirty="0" smtClean="0"/>
          </a:p>
        </p:txBody>
      </p:sp>
      <p:sp>
        <p:nvSpPr>
          <p:cNvPr id="5" name="Title 1"/>
          <p:cNvSpPr txBox="1">
            <a:spLocks/>
          </p:cNvSpPr>
          <p:nvPr/>
        </p:nvSpPr>
        <p:spPr>
          <a:xfrm>
            <a:off x="457200" y="274638"/>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4400" b="1" u="sng" noProof="0" dirty="0" smtClean="0">
                <a:latin typeface="Bookman Old Style" pitchFamily="18" charset="0"/>
                <a:ea typeface="+mj-ea"/>
                <a:cs typeface="+mj-cs"/>
              </a:rPr>
              <a:t>Financial</a:t>
            </a:r>
            <a:r>
              <a:rPr kumimoji="0" lang="en-AU" sz="4400" b="1" i="0" u="sng" strike="noStrike" kern="1200" cap="none" spc="0" normalizeH="0" baseline="0" noProof="0" dirty="0" smtClean="0">
                <a:ln>
                  <a:noFill/>
                </a:ln>
                <a:solidFill>
                  <a:schemeClr val="tx1"/>
                </a:solidFill>
                <a:effectLst/>
                <a:uLnTx/>
                <a:uFillTx/>
                <a:latin typeface="Bookman Old Style" pitchFamily="18" charset="0"/>
                <a:ea typeface="+mj-ea"/>
                <a:cs typeface="+mj-cs"/>
              </a:rPr>
              <a:t> </a:t>
            </a:r>
            <a:r>
              <a:rPr kumimoji="0" lang="en-AU" sz="4400" b="1" i="0" u="sng" strike="noStrike" kern="1200" cap="none" spc="0" normalizeH="0" baseline="0" noProof="0" dirty="0" smtClean="0">
                <a:ln>
                  <a:noFill/>
                </a:ln>
                <a:solidFill>
                  <a:schemeClr val="tx1"/>
                </a:solidFill>
                <a:effectLst/>
                <a:uLnTx/>
                <a:uFillTx/>
                <a:latin typeface="Bookman Old Style" pitchFamily="18" charset="0"/>
                <a:ea typeface="+mj-ea"/>
                <a:cs typeface="+mj-cs"/>
              </a:rPr>
              <a:t>Literacy  </a:t>
            </a:r>
            <a:endParaRPr kumimoji="0" lang="en-AU" sz="4400" b="1" i="0" u="sng" strike="noStrike" kern="1200" cap="none" spc="0" normalizeH="0" baseline="0" noProof="0" dirty="0">
              <a:ln>
                <a:noFill/>
              </a:ln>
              <a:solidFill>
                <a:schemeClr val="tx1"/>
              </a:solidFill>
              <a:effectLst/>
              <a:uLnTx/>
              <a:uFillTx/>
              <a:latin typeface="Bookman Old Style" pitchFamily="18" charset="0"/>
              <a:ea typeface="+mj-ea"/>
              <a:cs typeface="+mj-cs"/>
            </a:endParaRPr>
          </a:p>
        </p:txBody>
      </p:sp>
      <p:sp>
        <p:nvSpPr>
          <p:cNvPr id="7" name="Slide Number Placeholder 6"/>
          <p:cNvSpPr>
            <a:spLocks noGrp="1"/>
          </p:cNvSpPr>
          <p:nvPr>
            <p:ph type="sldNum" sz="quarter" idx="12"/>
          </p:nvPr>
        </p:nvSpPr>
        <p:spPr/>
        <p:txBody>
          <a:bodyPr/>
          <a:lstStyle/>
          <a:p>
            <a:fld id="{9D93F051-A816-4967-89C7-1D9AD751E363}" type="slidenum">
              <a:rPr lang="en-AU" smtClean="0"/>
              <a:pPr/>
              <a:t>1</a:t>
            </a:fld>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882426"/>
          </a:xfrm>
        </p:spPr>
        <p:txBody>
          <a:bodyPr>
            <a:noAutofit/>
          </a:bodyPr>
          <a:lstStyle/>
          <a:p>
            <a:pPr algn="just"/>
            <a:r>
              <a:rPr lang="en-AU" sz="3400" dirty="0"/>
              <a:t>In the </a:t>
            </a:r>
            <a:r>
              <a:rPr lang="en-AU" sz="3400" b="1" i="1" u="sng" dirty="0"/>
              <a:t>Czech Republic</a:t>
            </a:r>
            <a:r>
              <a:rPr lang="en-AU" sz="3400" b="1" dirty="0"/>
              <a:t>, </a:t>
            </a:r>
            <a:r>
              <a:rPr lang="en-AU" sz="3400" dirty="0"/>
              <a:t>trying to prepay </a:t>
            </a:r>
            <a:r>
              <a:rPr lang="en-AU" sz="3400" dirty="0" smtClean="0"/>
              <a:t>a consumer </a:t>
            </a:r>
            <a:r>
              <a:rPr lang="en-AU" sz="3400" dirty="0"/>
              <a:t>loan could result in a prepayment fee of 100 percent of the original loan </a:t>
            </a:r>
            <a:r>
              <a:rPr lang="en-AU" sz="3400" dirty="0" smtClean="0"/>
              <a:t>amount.</a:t>
            </a:r>
          </a:p>
          <a:p>
            <a:pPr algn="just">
              <a:buNone/>
            </a:pPr>
            <a:endParaRPr lang="en-AU" sz="3400" dirty="0" smtClean="0"/>
          </a:p>
          <a:p>
            <a:pPr algn="just"/>
            <a:r>
              <a:rPr lang="en-AU" sz="3400" dirty="0"/>
              <a:t>In </a:t>
            </a:r>
            <a:r>
              <a:rPr lang="en-AU" sz="3400" b="1" i="1" u="sng" dirty="0"/>
              <a:t>Croatia</a:t>
            </a:r>
            <a:r>
              <a:rPr lang="en-AU" sz="3400" b="1" dirty="0"/>
              <a:t>, </a:t>
            </a:r>
            <a:r>
              <a:rPr lang="en-AU" sz="3400" dirty="0"/>
              <a:t>the common complaint to the central bank was that, “We did not understand what we signed”. If </a:t>
            </a:r>
            <a:r>
              <a:rPr lang="en-AU" sz="3400" dirty="0" smtClean="0"/>
              <a:t>they had </a:t>
            </a:r>
            <a:r>
              <a:rPr lang="en-AU" sz="3400" dirty="0"/>
              <a:t>co-signed a loan, consumers did not realize that they might be obliged to pay the debt of their friend </a:t>
            </a:r>
            <a:r>
              <a:rPr lang="en-AU" sz="3400" dirty="0" smtClean="0"/>
              <a:t>or family </a:t>
            </a:r>
            <a:r>
              <a:rPr lang="en-AU" sz="3400" dirty="0"/>
              <a:t>member.</a:t>
            </a:r>
          </a:p>
        </p:txBody>
      </p:sp>
      <p:sp>
        <p:nvSpPr>
          <p:cNvPr id="4" name="Slide Number Placeholder 3"/>
          <p:cNvSpPr>
            <a:spLocks noGrp="1"/>
          </p:cNvSpPr>
          <p:nvPr>
            <p:ph type="sldNum" sz="quarter" idx="12"/>
          </p:nvPr>
        </p:nvSpPr>
        <p:spPr/>
        <p:txBody>
          <a:bodyPr/>
          <a:lstStyle/>
          <a:p>
            <a:fld id="{9D93F051-A816-4967-89C7-1D9AD751E363}" type="slidenum">
              <a:rPr lang="en-AU" smtClean="0"/>
              <a:pPr/>
              <a:t>10</a:t>
            </a:fld>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40186"/>
          </a:xfrm>
        </p:spPr>
        <p:txBody>
          <a:bodyPr>
            <a:noAutofit/>
          </a:bodyPr>
          <a:lstStyle/>
          <a:p>
            <a:pPr algn="just"/>
            <a:r>
              <a:rPr lang="en-AU" dirty="0"/>
              <a:t>In </a:t>
            </a:r>
            <a:r>
              <a:rPr lang="en-AU" b="1" i="1" u="sng" dirty="0"/>
              <a:t>Bulgaria</a:t>
            </a:r>
            <a:r>
              <a:rPr lang="en-AU" b="1" dirty="0" smtClean="0"/>
              <a:t>, </a:t>
            </a:r>
            <a:r>
              <a:rPr lang="en-AU" dirty="0" smtClean="0"/>
              <a:t>personnel </a:t>
            </a:r>
            <a:r>
              <a:rPr lang="en-AU" dirty="0"/>
              <a:t>of financial institutions are unable to explain to customers their </a:t>
            </a:r>
            <a:r>
              <a:rPr lang="en-AU" dirty="0" smtClean="0"/>
              <a:t> financial </a:t>
            </a:r>
            <a:r>
              <a:rPr lang="en-AU" dirty="0"/>
              <a:t>products and if </a:t>
            </a:r>
            <a:r>
              <a:rPr lang="en-AU" dirty="0" smtClean="0"/>
              <a:t>consumers had </a:t>
            </a:r>
            <a:r>
              <a:rPr lang="en-AU" dirty="0"/>
              <a:t>disputes over entries in </a:t>
            </a:r>
            <a:r>
              <a:rPr lang="en-AU" dirty="0" smtClean="0"/>
              <a:t>credit register</a:t>
            </a:r>
            <a:r>
              <a:rPr lang="en-AU" dirty="0"/>
              <a:t>, correction of errors was difficult at best</a:t>
            </a:r>
            <a:r>
              <a:rPr lang="en-AU" dirty="0" smtClean="0"/>
              <a:t>.</a:t>
            </a:r>
          </a:p>
          <a:p>
            <a:pPr algn="just">
              <a:buNone/>
            </a:pPr>
            <a:endParaRPr lang="en-AU" sz="1200" dirty="0" smtClean="0"/>
          </a:p>
          <a:p>
            <a:pPr algn="just"/>
            <a:r>
              <a:rPr lang="en-AU" dirty="0"/>
              <a:t>In </a:t>
            </a:r>
            <a:r>
              <a:rPr lang="en-AU" b="1" i="1" u="sng" dirty="0"/>
              <a:t>Romania</a:t>
            </a:r>
            <a:r>
              <a:rPr lang="en-AU" b="1" dirty="0"/>
              <a:t>, </a:t>
            </a:r>
            <a:r>
              <a:rPr lang="en-AU" dirty="0" smtClean="0"/>
              <a:t>borrowers</a:t>
            </a:r>
            <a:r>
              <a:rPr lang="en-AU" b="1" dirty="0" smtClean="0"/>
              <a:t> </a:t>
            </a:r>
            <a:r>
              <a:rPr lang="en-AU" dirty="0" smtClean="0"/>
              <a:t>received </a:t>
            </a:r>
            <a:r>
              <a:rPr lang="en-AU" dirty="0"/>
              <a:t>mortgage contracts printed in a 6-point font size that was too small to be read by anyone with less </a:t>
            </a:r>
            <a:r>
              <a:rPr lang="en-AU" dirty="0" smtClean="0"/>
              <a:t>than perfect </a:t>
            </a:r>
            <a:r>
              <a:rPr lang="en-AU" dirty="0"/>
              <a:t>vision. Trying to obtain a copy of a contract before signing or finding out the amount of fees </a:t>
            </a:r>
            <a:r>
              <a:rPr lang="en-AU" dirty="0" smtClean="0"/>
              <a:t>before </a:t>
            </a:r>
            <a:r>
              <a:rPr lang="en-AU" dirty="0"/>
              <a:t>sending the money was a test in patience</a:t>
            </a:r>
          </a:p>
        </p:txBody>
      </p:sp>
      <p:sp>
        <p:nvSpPr>
          <p:cNvPr id="4" name="Slide Number Placeholder 3"/>
          <p:cNvSpPr>
            <a:spLocks noGrp="1"/>
          </p:cNvSpPr>
          <p:nvPr>
            <p:ph type="sldNum" sz="quarter" idx="12"/>
          </p:nvPr>
        </p:nvSpPr>
        <p:spPr/>
        <p:txBody>
          <a:bodyPr/>
          <a:lstStyle/>
          <a:p>
            <a:fld id="{9D93F051-A816-4967-89C7-1D9AD751E363}" type="slidenum">
              <a:rPr lang="en-AU" smtClean="0"/>
              <a:pPr/>
              <a:t>11</a:t>
            </a:fld>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71480"/>
            <a:ext cx="8640960" cy="5554683"/>
          </a:xfrm>
        </p:spPr>
        <p:txBody>
          <a:bodyPr>
            <a:normAutofit/>
          </a:bodyPr>
          <a:lstStyle/>
          <a:p>
            <a:pPr algn="just"/>
            <a:r>
              <a:rPr lang="en-AU" sz="3400" dirty="0"/>
              <a:t>In </a:t>
            </a:r>
            <a:r>
              <a:rPr lang="en-AU" sz="3400" b="1" i="1" u="sng" dirty="0"/>
              <a:t>Russia</a:t>
            </a:r>
            <a:r>
              <a:rPr lang="en-AU" sz="3400" b="1" dirty="0"/>
              <a:t>, </a:t>
            </a:r>
            <a:r>
              <a:rPr lang="en-AU" sz="3400" dirty="0"/>
              <a:t>over 400,000 investors had paid $1.4 billion to </a:t>
            </a:r>
            <a:r>
              <a:rPr lang="en-AU" sz="3400" dirty="0" err="1"/>
              <a:t>Ponzi</a:t>
            </a:r>
            <a:r>
              <a:rPr lang="en-AU" sz="3400" dirty="0"/>
              <a:t> schemes for investments that would never </a:t>
            </a:r>
            <a:r>
              <a:rPr lang="en-AU" sz="3400" dirty="0" smtClean="0"/>
              <a:t>be repaid </a:t>
            </a:r>
            <a:r>
              <a:rPr lang="en-AU" sz="3400" dirty="0"/>
              <a:t>or apartments that would never be built. Over $60 billion a year is paid into stand-alone machines </a:t>
            </a:r>
            <a:r>
              <a:rPr lang="en-AU" sz="3400" dirty="0" smtClean="0"/>
              <a:t>in subways </a:t>
            </a:r>
            <a:r>
              <a:rPr lang="en-AU" sz="3400" dirty="0"/>
              <a:t>and on the street to pay for utility bills, rent and other amounts under $1,000</a:t>
            </a:r>
          </a:p>
        </p:txBody>
      </p:sp>
      <p:sp>
        <p:nvSpPr>
          <p:cNvPr id="4" name="Slide Number Placeholder 3"/>
          <p:cNvSpPr>
            <a:spLocks noGrp="1"/>
          </p:cNvSpPr>
          <p:nvPr>
            <p:ph type="sldNum" sz="quarter" idx="12"/>
          </p:nvPr>
        </p:nvSpPr>
        <p:spPr/>
        <p:txBody>
          <a:bodyPr/>
          <a:lstStyle/>
          <a:p>
            <a:fld id="{9D93F051-A816-4967-89C7-1D9AD751E363}" type="slidenum">
              <a:rPr lang="en-AU" smtClean="0"/>
              <a:pPr/>
              <a:t>12</a:t>
            </a:fld>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b="1" u="sng" dirty="0" smtClean="0">
                <a:latin typeface="Bookman Old Style" pitchFamily="18" charset="0"/>
              </a:rPr>
              <a:t>Countries Response</a:t>
            </a:r>
            <a:endParaRPr lang="en-AU" b="1" u="sng" dirty="0">
              <a:latin typeface="Bookman Old Style" pitchFamily="18" charset="0"/>
            </a:endParaRPr>
          </a:p>
        </p:txBody>
      </p:sp>
      <p:graphicFrame>
        <p:nvGraphicFramePr>
          <p:cNvPr id="5" name="Content Placeholder 4"/>
          <p:cNvGraphicFramePr>
            <a:graphicFrameLocks noGrp="1"/>
          </p:cNvGraphicFramePr>
          <p:nvPr>
            <p:ph idx="1"/>
          </p:nvPr>
        </p:nvGraphicFramePr>
        <p:xfrm>
          <a:off x="251520" y="1052737"/>
          <a:ext cx="8712968" cy="5616624"/>
        </p:xfrm>
        <a:graphic>
          <a:graphicData uri="http://schemas.openxmlformats.org/drawingml/2006/table">
            <a:tbl>
              <a:tblPr firstRow="1" bandRow="1">
                <a:tableStyleId>{F5AB1C69-6EDB-4FF4-983F-18BD219EF322}</a:tableStyleId>
              </a:tblPr>
              <a:tblGrid>
                <a:gridCol w="1535700"/>
                <a:gridCol w="7177268"/>
              </a:tblGrid>
              <a:tr h="526470">
                <a:tc>
                  <a:txBody>
                    <a:bodyPr/>
                    <a:lstStyle/>
                    <a:p>
                      <a:r>
                        <a:rPr lang="en-GB" sz="2400" dirty="0" smtClean="0"/>
                        <a:t>Country</a:t>
                      </a:r>
                      <a:endParaRPr lang="en-IN" sz="2400" dirty="0"/>
                    </a:p>
                  </a:txBody>
                  <a:tcPr/>
                </a:tc>
                <a:tc>
                  <a:txBody>
                    <a:bodyPr/>
                    <a:lstStyle/>
                    <a:p>
                      <a:pPr algn="ctr"/>
                      <a:r>
                        <a:rPr lang="en-GB" sz="2400" dirty="0" smtClean="0"/>
                        <a:t>Response for</a:t>
                      </a:r>
                      <a:r>
                        <a:rPr lang="en-GB" sz="2400" baseline="0" dirty="0" smtClean="0"/>
                        <a:t> Financial Literacy</a:t>
                      </a:r>
                      <a:endParaRPr lang="en-IN" sz="2400" dirty="0"/>
                    </a:p>
                  </a:txBody>
                  <a:tcPr/>
                </a:tc>
              </a:tr>
              <a:tr h="5090154">
                <a:tc>
                  <a:txBody>
                    <a:bodyPr/>
                    <a:lstStyle/>
                    <a:p>
                      <a:pPr algn="just"/>
                      <a:r>
                        <a:rPr lang="en-AU" sz="2400" kern="1200" dirty="0" smtClean="0"/>
                        <a:t>Australia </a:t>
                      </a:r>
                      <a:endParaRPr lang="en-IN" sz="2400" dirty="0"/>
                    </a:p>
                  </a:txBody>
                  <a:tcPr/>
                </a:tc>
                <a:tc>
                  <a:txBody>
                    <a:bodyPr/>
                    <a:lstStyle/>
                    <a:p>
                      <a:pPr lvl="0" algn="just">
                        <a:lnSpc>
                          <a:spcPct val="150000"/>
                        </a:lnSpc>
                        <a:buFont typeface="Wingdings" pitchFamily="2" charset="2"/>
                        <a:buChar char="§"/>
                      </a:pPr>
                      <a:r>
                        <a:rPr lang="en-AU" sz="2400" kern="1200" dirty="0" smtClean="0"/>
                        <a:t> Australian Securities and Investments Commission (ASIC).</a:t>
                      </a:r>
                      <a:endParaRPr lang="en-IN" sz="2400" kern="1200" dirty="0" smtClean="0"/>
                    </a:p>
                    <a:p>
                      <a:pPr lvl="0" algn="just">
                        <a:lnSpc>
                          <a:spcPct val="150000"/>
                        </a:lnSpc>
                        <a:buFont typeface="Wingdings" pitchFamily="2" charset="2"/>
                        <a:buChar char="§"/>
                      </a:pPr>
                      <a:r>
                        <a:rPr lang="en-AU" sz="2400" kern="1200" dirty="0" smtClean="0"/>
                        <a:t> National Financial Literacy Strategy adopted in 2011. </a:t>
                      </a:r>
                      <a:endParaRPr lang="en-IN" sz="2400" kern="1200" dirty="0" smtClean="0"/>
                    </a:p>
                    <a:p>
                      <a:pPr lvl="0" algn="just">
                        <a:lnSpc>
                          <a:spcPct val="150000"/>
                        </a:lnSpc>
                        <a:buFont typeface="Wingdings" pitchFamily="2" charset="2"/>
                        <a:buChar char="§"/>
                      </a:pPr>
                      <a:r>
                        <a:rPr lang="en-AU" sz="2400" kern="1200" dirty="0" smtClean="0"/>
                        <a:t> National Consumer and Financial Literacy Framework    </a:t>
                      </a:r>
                    </a:p>
                    <a:p>
                      <a:pPr algn="just">
                        <a:lnSpc>
                          <a:spcPct val="150000"/>
                        </a:lnSpc>
                        <a:buFontTx/>
                        <a:buNone/>
                      </a:pPr>
                      <a:r>
                        <a:rPr lang="en-AU" sz="2400" kern="1200" dirty="0" smtClean="0"/>
                        <a:t>(2005). </a:t>
                      </a:r>
                      <a:r>
                        <a:rPr lang="en-AU" sz="2000" kern="1200" dirty="0" smtClean="0"/>
                        <a:t>It articulates a rationale for consumer and financial education in Australian schools; describes essential consumer and financial capabilities that will support lifelong learning; and provides guidance on how consumer and financial education may be structured to support a progression of learning from Foundation–Year 10.</a:t>
                      </a:r>
                      <a:endParaRPr lang="en-IN" sz="2400" dirty="0"/>
                    </a:p>
                  </a:txBody>
                  <a:tcPr/>
                </a:tc>
              </a:tr>
            </a:tbl>
          </a:graphicData>
        </a:graphic>
      </p:graphicFrame>
      <p:sp>
        <p:nvSpPr>
          <p:cNvPr id="4" name="Slide Number Placeholder 3"/>
          <p:cNvSpPr>
            <a:spLocks noGrp="1"/>
          </p:cNvSpPr>
          <p:nvPr>
            <p:ph type="sldNum" sz="quarter" idx="12"/>
          </p:nvPr>
        </p:nvSpPr>
        <p:spPr/>
        <p:txBody>
          <a:bodyPr/>
          <a:lstStyle/>
          <a:p>
            <a:fld id="{9D93F051-A816-4967-89C7-1D9AD751E363}" type="slidenum">
              <a:rPr lang="en-AU" smtClean="0"/>
              <a:pPr/>
              <a:t>13</a:t>
            </a:fld>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260648"/>
          <a:ext cx="8712968" cy="6258137"/>
        </p:xfrm>
        <a:graphic>
          <a:graphicData uri="http://schemas.openxmlformats.org/drawingml/2006/table">
            <a:tbl>
              <a:tblPr firstRow="1" bandRow="1">
                <a:tableStyleId>{F5AB1C69-6EDB-4FF4-983F-18BD219EF322}</a:tableStyleId>
              </a:tblPr>
              <a:tblGrid>
                <a:gridCol w="2145599"/>
                <a:gridCol w="6567369"/>
              </a:tblGrid>
              <a:tr h="467981">
                <a:tc>
                  <a:txBody>
                    <a:bodyPr/>
                    <a:lstStyle/>
                    <a:p>
                      <a:r>
                        <a:rPr lang="en-GB" sz="2400" dirty="0" smtClean="0"/>
                        <a:t>Country</a:t>
                      </a:r>
                      <a:endParaRPr lang="en-IN" sz="2400" dirty="0"/>
                    </a:p>
                  </a:txBody>
                  <a:tcPr/>
                </a:tc>
                <a:tc>
                  <a:txBody>
                    <a:bodyPr/>
                    <a:lstStyle/>
                    <a:p>
                      <a:pPr algn="ctr"/>
                      <a:r>
                        <a:rPr lang="en-GB" sz="2400" dirty="0" smtClean="0"/>
                        <a:t>Response for</a:t>
                      </a:r>
                      <a:r>
                        <a:rPr lang="en-GB" sz="2400" baseline="0" dirty="0" smtClean="0"/>
                        <a:t> Financial Literacy</a:t>
                      </a:r>
                      <a:endParaRPr lang="en-IN" sz="2400" dirty="0"/>
                    </a:p>
                  </a:txBody>
                  <a:tcPr/>
                </a:tc>
              </a:tr>
              <a:tr h="2281861">
                <a:tc>
                  <a:txBody>
                    <a:bodyPr/>
                    <a:lstStyle/>
                    <a:p>
                      <a:pPr>
                        <a:lnSpc>
                          <a:spcPct val="150000"/>
                        </a:lnSpc>
                      </a:pPr>
                      <a:r>
                        <a:rPr lang="en-AU" sz="2400" kern="1200" dirty="0" smtClean="0">
                          <a:solidFill>
                            <a:schemeClr val="dk1"/>
                          </a:solidFill>
                          <a:latin typeface="+mn-lt"/>
                          <a:ea typeface="+mn-ea"/>
                          <a:cs typeface="+mn-cs"/>
                        </a:rPr>
                        <a:t>USA</a:t>
                      </a:r>
                      <a:endParaRPr lang="en-IN" sz="2400" dirty="0"/>
                    </a:p>
                  </a:txBody>
                  <a:tcPr/>
                </a:tc>
                <a:tc>
                  <a:txBody>
                    <a:bodyPr/>
                    <a:lstStyle/>
                    <a:p>
                      <a:pPr algn="just">
                        <a:lnSpc>
                          <a:spcPct val="150000"/>
                        </a:lnSpc>
                        <a:buFont typeface="Wingdings" pitchFamily="2" charset="2"/>
                        <a:buChar char="§"/>
                      </a:pPr>
                      <a:r>
                        <a:rPr lang="en-AU" sz="2400" kern="1200" dirty="0" smtClean="0">
                          <a:solidFill>
                            <a:schemeClr val="dk1"/>
                          </a:solidFill>
                          <a:latin typeface="+mn-lt"/>
                          <a:ea typeface="+mn-ea"/>
                          <a:cs typeface="+mn-cs"/>
                        </a:rPr>
                        <a:t> Consumer Financial Protection Bureau (CFPB) inaugurated in 2011 and is solely dedicated to consumer financial protection. To empower consumers to take control over financial lives</a:t>
                      </a:r>
                      <a:endParaRPr lang="en-IN" sz="2400" dirty="0"/>
                    </a:p>
                  </a:txBody>
                  <a:tcPr/>
                </a:tc>
              </a:tr>
              <a:tr h="3508295">
                <a:tc>
                  <a:txBody>
                    <a:bodyPr/>
                    <a:lstStyle/>
                    <a:p>
                      <a:pPr>
                        <a:lnSpc>
                          <a:spcPct val="150000"/>
                        </a:lnSpc>
                        <a:spcAft>
                          <a:spcPts val="0"/>
                        </a:spcAft>
                      </a:pPr>
                      <a:r>
                        <a:rPr lang="en-AU" sz="2400" dirty="0">
                          <a:latin typeface="Times New Roman"/>
                          <a:ea typeface="Calibri"/>
                          <a:cs typeface="Times New Roman"/>
                        </a:rPr>
                        <a:t>Canada </a:t>
                      </a:r>
                      <a:endParaRPr lang="en-IN" sz="2400" dirty="0">
                        <a:latin typeface="Calibri"/>
                        <a:ea typeface="Calibri"/>
                        <a:cs typeface="Times New Roman"/>
                      </a:endParaRPr>
                    </a:p>
                  </a:txBody>
                  <a:tcPr marL="68580" marR="68580" marT="0" marB="0"/>
                </a:tc>
                <a:tc>
                  <a:txBody>
                    <a:bodyPr/>
                    <a:lstStyle/>
                    <a:p>
                      <a:pPr algn="just">
                        <a:lnSpc>
                          <a:spcPct val="150000"/>
                        </a:lnSpc>
                        <a:buFont typeface="Wingdings" pitchFamily="2" charset="2"/>
                        <a:buChar char="§"/>
                      </a:pPr>
                      <a:r>
                        <a:rPr lang="en-AU" sz="2400" kern="1200" dirty="0" smtClean="0">
                          <a:solidFill>
                            <a:schemeClr val="dk1"/>
                          </a:solidFill>
                          <a:latin typeface="+mn-lt"/>
                          <a:ea typeface="+mn-ea"/>
                          <a:cs typeface="+mn-cs"/>
                        </a:rPr>
                        <a:t> Financial Consumer Agency of Canada (FCAC) established in 2001 by the federal government. </a:t>
                      </a:r>
                      <a:r>
                        <a:rPr lang="en-AU" sz="2000" kern="1200" dirty="0" smtClean="0">
                          <a:solidFill>
                            <a:schemeClr val="dk1"/>
                          </a:solidFill>
                          <a:latin typeface="+mn-lt"/>
                          <a:ea typeface="+mn-ea"/>
                          <a:cs typeface="+mn-cs"/>
                        </a:rPr>
                        <a:t>FCAC role to strengthen oversight of consumer issues, expand consumer education in the financial sector, payment card network operators and their commercial practices and collaborate with stakeholders and coordinate activities that contribute to strengthening Canadians’ financial literacy.</a:t>
                      </a:r>
                      <a:endParaRPr lang="en-IN" sz="2400" dirty="0"/>
                    </a:p>
                  </a:txBody>
                  <a:tcPr/>
                </a:tc>
              </a:tr>
            </a:tbl>
          </a:graphicData>
        </a:graphic>
      </p:graphicFrame>
      <p:sp>
        <p:nvSpPr>
          <p:cNvPr id="3" name="Slide Number Placeholder 2"/>
          <p:cNvSpPr>
            <a:spLocks noGrp="1"/>
          </p:cNvSpPr>
          <p:nvPr>
            <p:ph type="sldNum" sz="quarter" idx="12"/>
          </p:nvPr>
        </p:nvSpPr>
        <p:spPr/>
        <p:txBody>
          <a:bodyPr/>
          <a:lstStyle/>
          <a:p>
            <a:fld id="{9D93F051-A816-4967-89C7-1D9AD751E363}" type="slidenum">
              <a:rPr lang="en-AU" smtClean="0"/>
              <a:pPr/>
              <a:t>14</a:t>
            </a:fld>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332656"/>
          <a:ext cx="8712968" cy="5978335"/>
        </p:xfrm>
        <a:graphic>
          <a:graphicData uri="http://schemas.openxmlformats.org/drawingml/2006/table">
            <a:tbl>
              <a:tblPr firstRow="1" bandRow="1">
                <a:tableStyleId>{F5AB1C69-6EDB-4FF4-983F-18BD219EF322}</a:tableStyleId>
              </a:tblPr>
              <a:tblGrid>
                <a:gridCol w="2145600"/>
                <a:gridCol w="6567368"/>
              </a:tblGrid>
              <a:tr h="370840">
                <a:tc>
                  <a:txBody>
                    <a:bodyPr/>
                    <a:lstStyle/>
                    <a:p>
                      <a:r>
                        <a:rPr lang="en-GB" sz="2400" dirty="0" smtClean="0"/>
                        <a:t>Country</a:t>
                      </a:r>
                      <a:endParaRPr lang="en-IN" sz="2400" dirty="0"/>
                    </a:p>
                  </a:txBody>
                  <a:tcPr/>
                </a:tc>
                <a:tc>
                  <a:txBody>
                    <a:bodyPr/>
                    <a:lstStyle/>
                    <a:p>
                      <a:pPr algn="ctr"/>
                      <a:r>
                        <a:rPr lang="en-GB" sz="2400" dirty="0" smtClean="0"/>
                        <a:t>Response for</a:t>
                      </a:r>
                      <a:r>
                        <a:rPr lang="en-GB" sz="2400" baseline="0" dirty="0" smtClean="0"/>
                        <a:t> Financial Literacy</a:t>
                      </a:r>
                      <a:endParaRPr lang="en-IN" sz="2400" dirty="0"/>
                    </a:p>
                  </a:txBody>
                  <a:tcPr/>
                </a:tc>
              </a:tr>
              <a:tr h="370840">
                <a:tc>
                  <a:txBody>
                    <a:bodyPr/>
                    <a:lstStyle/>
                    <a:p>
                      <a:r>
                        <a:rPr lang="en-AU" sz="2400" kern="1200" dirty="0" smtClean="0">
                          <a:solidFill>
                            <a:schemeClr val="dk1"/>
                          </a:solidFill>
                          <a:latin typeface="+mn-lt"/>
                          <a:ea typeface="+mn-ea"/>
                          <a:cs typeface="+mn-cs"/>
                        </a:rPr>
                        <a:t>Pacific Island Countries (PICs)</a:t>
                      </a:r>
                      <a:endParaRPr lang="en-IN" sz="2400" dirty="0"/>
                    </a:p>
                  </a:txBody>
                  <a:tcPr/>
                </a:tc>
                <a:tc>
                  <a:txBody>
                    <a:bodyPr/>
                    <a:lstStyle/>
                    <a:p>
                      <a:pPr lvl="0" algn="just">
                        <a:lnSpc>
                          <a:spcPct val="150000"/>
                        </a:lnSpc>
                        <a:buFont typeface="Wingdings" pitchFamily="2" charset="2"/>
                        <a:buChar char="§"/>
                      </a:pPr>
                      <a:r>
                        <a:rPr lang="en-AU" sz="2400" kern="1200" dirty="0" smtClean="0">
                          <a:solidFill>
                            <a:schemeClr val="dk1"/>
                          </a:solidFill>
                          <a:latin typeface="+mn-lt"/>
                          <a:ea typeface="+mn-ea"/>
                          <a:cs typeface="+mn-cs"/>
                        </a:rPr>
                        <a:t>PFIP (Pacific Financial Inclusion Programme) is a Pacific-wide programme helping low-income households gain access to quality and affordable financial services and financial education.</a:t>
                      </a:r>
                      <a:endParaRPr lang="en-IN" sz="2400" kern="1200" dirty="0" smtClean="0">
                        <a:solidFill>
                          <a:schemeClr val="dk1"/>
                        </a:solidFill>
                        <a:latin typeface="+mn-lt"/>
                        <a:ea typeface="+mn-ea"/>
                        <a:cs typeface="+mn-cs"/>
                      </a:endParaRPr>
                    </a:p>
                    <a:p>
                      <a:pPr lvl="0" algn="just">
                        <a:lnSpc>
                          <a:spcPct val="150000"/>
                        </a:lnSpc>
                        <a:buFont typeface="Wingdings" pitchFamily="2" charset="2"/>
                        <a:buChar char="§"/>
                      </a:pPr>
                      <a:r>
                        <a:rPr lang="en-AU" sz="2400" kern="1200" dirty="0" smtClean="0">
                          <a:solidFill>
                            <a:schemeClr val="dk1"/>
                          </a:solidFill>
                          <a:latin typeface="+mn-lt"/>
                          <a:ea typeface="+mn-ea"/>
                          <a:cs typeface="+mn-cs"/>
                        </a:rPr>
                        <a:t>It is jointly managed by the UN Capital Development Fund (UNCDF) and the United Nations Development Programme (UNDP).</a:t>
                      </a:r>
                      <a:endParaRPr lang="en-IN" sz="2400" kern="1200" dirty="0" smtClean="0">
                        <a:solidFill>
                          <a:schemeClr val="dk1"/>
                        </a:solidFill>
                        <a:latin typeface="+mn-lt"/>
                        <a:ea typeface="+mn-ea"/>
                        <a:cs typeface="+mn-cs"/>
                      </a:endParaRPr>
                    </a:p>
                    <a:p>
                      <a:pPr algn="just">
                        <a:lnSpc>
                          <a:spcPct val="150000"/>
                        </a:lnSpc>
                        <a:buFont typeface="Wingdings" pitchFamily="2" charset="2"/>
                        <a:buChar char="§"/>
                      </a:pPr>
                      <a:r>
                        <a:rPr lang="en-AU" sz="2400" kern="1200" dirty="0" smtClean="0">
                          <a:solidFill>
                            <a:schemeClr val="dk1"/>
                          </a:solidFill>
                          <a:latin typeface="+mn-lt"/>
                          <a:ea typeface="+mn-ea"/>
                          <a:cs typeface="+mn-cs"/>
                        </a:rPr>
                        <a:t>PFIP aims to add one million Pacific Islanders to the formal financial sector by 2019 and currently reached 794, 557. </a:t>
                      </a:r>
                      <a:endParaRPr lang="en-IN" sz="2400" dirty="0"/>
                    </a:p>
                  </a:txBody>
                  <a:tcPr/>
                </a:tc>
              </a:tr>
            </a:tbl>
          </a:graphicData>
        </a:graphic>
      </p:graphicFrame>
      <p:sp>
        <p:nvSpPr>
          <p:cNvPr id="3" name="Slide Number Placeholder 2"/>
          <p:cNvSpPr>
            <a:spLocks noGrp="1"/>
          </p:cNvSpPr>
          <p:nvPr>
            <p:ph type="sldNum" sz="quarter" idx="12"/>
          </p:nvPr>
        </p:nvSpPr>
        <p:spPr/>
        <p:txBody>
          <a:bodyPr/>
          <a:lstStyle/>
          <a:p>
            <a:fld id="{9D93F051-A816-4967-89C7-1D9AD751E363}" type="slidenum">
              <a:rPr lang="en-AU" smtClean="0"/>
              <a:pPr/>
              <a:t>15</a:t>
            </a:fld>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3528" y="260648"/>
          <a:ext cx="8568952" cy="4752528"/>
        </p:xfrm>
        <a:graphic>
          <a:graphicData uri="http://schemas.openxmlformats.org/drawingml/2006/table">
            <a:tbl>
              <a:tblPr firstRow="1" bandRow="1">
                <a:tableStyleId>{F5AB1C69-6EDB-4FF4-983F-18BD219EF322}</a:tableStyleId>
              </a:tblPr>
              <a:tblGrid>
                <a:gridCol w="2024387"/>
                <a:gridCol w="6544565"/>
              </a:tblGrid>
              <a:tr h="495055">
                <a:tc>
                  <a:txBody>
                    <a:bodyPr/>
                    <a:lstStyle/>
                    <a:p>
                      <a:r>
                        <a:rPr lang="en-GB" sz="2400" dirty="0" smtClean="0"/>
                        <a:t>Country</a:t>
                      </a:r>
                      <a:endParaRPr lang="en-IN" sz="2400" dirty="0"/>
                    </a:p>
                  </a:txBody>
                  <a:tcPr/>
                </a:tc>
                <a:tc>
                  <a:txBody>
                    <a:bodyPr/>
                    <a:lstStyle/>
                    <a:p>
                      <a:pPr algn="ctr"/>
                      <a:r>
                        <a:rPr lang="en-GB" sz="2400" dirty="0" smtClean="0"/>
                        <a:t>Response for</a:t>
                      </a:r>
                      <a:r>
                        <a:rPr lang="en-GB" sz="2400" baseline="0" dirty="0" smtClean="0"/>
                        <a:t> Financial Literacy</a:t>
                      </a:r>
                      <a:endParaRPr lang="en-IN" sz="2400" dirty="0"/>
                    </a:p>
                  </a:txBody>
                  <a:tcPr/>
                </a:tc>
              </a:tr>
              <a:tr h="4257473">
                <a:tc>
                  <a:txBody>
                    <a:bodyPr/>
                    <a:lstStyle/>
                    <a:p>
                      <a:r>
                        <a:rPr lang="en-GB" sz="2400" dirty="0" smtClean="0"/>
                        <a:t>Fiji</a:t>
                      </a:r>
                      <a:endParaRPr lang="en-IN" sz="2400" dirty="0"/>
                    </a:p>
                  </a:txBody>
                  <a:tcPr/>
                </a:tc>
                <a:tc>
                  <a:txBody>
                    <a:bodyPr/>
                    <a:lstStyle/>
                    <a:p>
                      <a:pPr lvl="0" algn="just">
                        <a:lnSpc>
                          <a:spcPct val="150000"/>
                        </a:lnSpc>
                        <a:buFont typeface="Wingdings" pitchFamily="2" charset="2"/>
                        <a:buChar char="§"/>
                      </a:pPr>
                      <a:r>
                        <a:rPr lang="en-AU" sz="2400" kern="1200" dirty="0" smtClean="0">
                          <a:solidFill>
                            <a:schemeClr val="dk1"/>
                          </a:solidFill>
                          <a:latin typeface="+mn-lt"/>
                          <a:ea typeface="+mn-ea"/>
                          <a:cs typeface="+mn-cs"/>
                        </a:rPr>
                        <a:t>A member of the Alliance for Financial Inclusion's Pacific Island Working Group.</a:t>
                      </a:r>
                      <a:endParaRPr lang="en-IN" sz="2400" kern="1200" dirty="0" smtClean="0">
                        <a:solidFill>
                          <a:schemeClr val="dk1"/>
                        </a:solidFill>
                        <a:latin typeface="+mn-lt"/>
                        <a:ea typeface="+mn-ea"/>
                        <a:cs typeface="+mn-cs"/>
                      </a:endParaRPr>
                    </a:p>
                    <a:p>
                      <a:pPr lvl="0" algn="just">
                        <a:lnSpc>
                          <a:spcPct val="150000"/>
                        </a:lnSpc>
                        <a:buFont typeface="Wingdings" pitchFamily="2" charset="2"/>
                        <a:buChar char="§"/>
                      </a:pPr>
                      <a:r>
                        <a:rPr lang="en-AU" sz="2400" kern="1200" dirty="0" smtClean="0">
                          <a:solidFill>
                            <a:schemeClr val="dk1"/>
                          </a:solidFill>
                          <a:latin typeface="+mn-lt"/>
                          <a:ea typeface="+mn-ea"/>
                          <a:cs typeface="+mn-cs"/>
                        </a:rPr>
                        <a:t>National Financial Inclusion Taskforce (Feb 2010)</a:t>
                      </a:r>
                      <a:endParaRPr lang="en-IN" sz="2400" kern="1200" dirty="0" smtClean="0">
                        <a:solidFill>
                          <a:schemeClr val="dk1"/>
                        </a:solidFill>
                        <a:latin typeface="+mn-lt"/>
                        <a:ea typeface="+mn-ea"/>
                        <a:cs typeface="+mn-cs"/>
                      </a:endParaRPr>
                    </a:p>
                    <a:p>
                      <a:pPr lvl="0" algn="just">
                        <a:lnSpc>
                          <a:spcPct val="150000"/>
                        </a:lnSpc>
                        <a:buFont typeface="Wingdings" pitchFamily="2" charset="2"/>
                        <a:buChar char="§"/>
                      </a:pPr>
                      <a:r>
                        <a:rPr lang="en-AU" sz="2400" kern="1200" dirty="0" smtClean="0">
                          <a:solidFill>
                            <a:schemeClr val="dk1"/>
                          </a:solidFill>
                          <a:latin typeface="+mn-lt"/>
                          <a:ea typeface="+mn-ea"/>
                          <a:cs typeface="+mn-cs"/>
                        </a:rPr>
                        <a:t>“</a:t>
                      </a:r>
                      <a:r>
                        <a:rPr lang="en-AU" sz="2400" kern="1200" dirty="0" err="1" smtClean="0">
                          <a:solidFill>
                            <a:schemeClr val="dk1"/>
                          </a:solidFill>
                          <a:latin typeface="+mn-lt"/>
                          <a:ea typeface="+mn-ea"/>
                          <a:cs typeface="+mn-cs"/>
                        </a:rPr>
                        <a:t>Vuli</a:t>
                      </a:r>
                      <a:r>
                        <a:rPr lang="en-AU" sz="2400" kern="1200" dirty="0" smtClean="0">
                          <a:solidFill>
                            <a:schemeClr val="dk1"/>
                          </a:solidFill>
                          <a:latin typeface="+mn-lt"/>
                          <a:ea typeface="+mn-ea"/>
                          <a:cs typeface="+mn-cs"/>
                        </a:rPr>
                        <a:t> the </a:t>
                      </a:r>
                      <a:r>
                        <a:rPr lang="en-AU" sz="2400" kern="1200" dirty="0" err="1" smtClean="0">
                          <a:solidFill>
                            <a:schemeClr val="dk1"/>
                          </a:solidFill>
                          <a:latin typeface="+mn-lt"/>
                          <a:ea typeface="+mn-ea"/>
                          <a:cs typeface="+mn-cs"/>
                        </a:rPr>
                        <a:t>Vonu</a:t>
                      </a:r>
                      <a:r>
                        <a:rPr lang="en-AU" sz="2400" kern="1200" dirty="0" smtClean="0">
                          <a:solidFill>
                            <a:schemeClr val="dk1"/>
                          </a:solidFill>
                          <a:latin typeface="+mn-lt"/>
                          <a:ea typeface="+mn-ea"/>
                          <a:cs typeface="+mn-cs"/>
                        </a:rPr>
                        <a:t>” – Fiji’s Financial Literacy Mascot</a:t>
                      </a:r>
                      <a:endParaRPr lang="en-IN" sz="2400" kern="1200" dirty="0" smtClean="0">
                        <a:solidFill>
                          <a:schemeClr val="dk1"/>
                        </a:solidFill>
                        <a:latin typeface="+mn-lt"/>
                        <a:ea typeface="+mn-ea"/>
                        <a:cs typeface="+mn-cs"/>
                      </a:endParaRPr>
                    </a:p>
                    <a:p>
                      <a:pPr lvl="0" algn="just">
                        <a:lnSpc>
                          <a:spcPct val="150000"/>
                        </a:lnSpc>
                        <a:buFont typeface="Wingdings" pitchFamily="2" charset="2"/>
                        <a:buChar char="§"/>
                      </a:pPr>
                      <a:r>
                        <a:rPr lang="en-AU" sz="2400" kern="1200" dirty="0" smtClean="0">
                          <a:solidFill>
                            <a:schemeClr val="dk1"/>
                          </a:solidFill>
                          <a:latin typeface="+mn-lt"/>
                          <a:ea typeface="+mn-ea"/>
                          <a:cs typeface="+mn-cs"/>
                        </a:rPr>
                        <a:t>National Financial Literacy strategy (2013 – 2015) </a:t>
                      </a:r>
                      <a:endParaRPr lang="en-IN" sz="2400" kern="1200" dirty="0" smtClean="0">
                        <a:solidFill>
                          <a:schemeClr val="dk1"/>
                        </a:solidFill>
                        <a:latin typeface="+mn-lt"/>
                        <a:ea typeface="+mn-ea"/>
                        <a:cs typeface="+mn-cs"/>
                      </a:endParaRPr>
                    </a:p>
                    <a:p>
                      <a:pPr algn="just">
                        <a:lnSpc>
                          <a:spcPct val="150000"/>
                        </a:lnSpc>
                        <a:buFont typeface="Wingdings" pitchFamily="2" charset="2"/>
                        <a:buChar char="§"/>
                      </a:pPr>
                      <a:r>
                        <a:rPr lang="en-AU" sz="2400" kern="1200" dirty="0" smtClean="0">
                          <a:solidFill>
                            <a:schemeClr val="dk1"/>
                          </a:solidFill>
                          <a:latin typeface="+mn-lt"/>
                          <a:ea typeface="+mn-ea"/>
                          <a:cs typeface="+mn-cs"/>
                        </a:rPr>
                        <a:t>Financial Education Curriculum Development (</a:t>
                      </a:r>
                      <a:r>
                        <a:rPr lang="en-AU" sz="2400" kern="1200" dirty="0" err="1" smtClean="0">
                          <a:solidFill>
                            <a:schemeClr val="dk1"/>
                          </a:solidFill>
                          <a:latin typeface="+mn-lt"/>
                          <a:ea typeface="+mn-ea"/>
                          <a:cs typeface="+mn-cs"/>
                        </a:rPr>
                        <a:t>FinED</a:t>
                      </a:r>
                      <a:r>
                        <a:rPr lang="en-AU" sz="2400" kern="1200" dirty="0" smtClean="0">
                          <a:solidFill>
                            <a:schemeClr val="dk1"/>
                          </a:solidFill>
                          <a:latin typeface="+mn-lt"/>
                          <a:ea typeface="+mn-ea"/>
                          <a:cs typeface="+mn-cs"/>
                        </a:rPr>
                        <a:t>)</a:t>
                      </a:r>
                      <a:endParaRPr lang="en-IN" sz="2400" dirty="0"/>
                    </a:p>
                  </a:txBody>
                  <a:tcPr/>
                </a:tc>
              </a:tr>
            </a:tbl>
          </a:graphicData>
        </a:graphic>
      </p:graphicFrame>
      <p:sp>
        <p:nvSpPr>
          <p:cNvPr id="3" name="Slide Number Placeholder 2"/>
          <p:cNvSpPr>
            <a:spLocks noGrp="1"/>
          </p:cNvSpPr>
          <p:nvPr>
            <p:ph type="sldNum" sz="quarter" idx="12"/>
          </p:nvPr>
        </p:nvSpPr>
        <p:spPr/>
        <p:txBody>
          <a:bodyPr/>
          <a:lstStyle/>
          <a:p>
            <a:fld id="{9D93F051-A816-4967-89C7-1D9AD751E363}" type="slidenum">
              <a:rPr lang="en-AU" smtClean="0"/>
              <a:pPr/>
              <a:t>16</a:t>
            </a:fld>
            <a:endParaRPr lang="en-A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93F051-A816-4967-89C7-1D9AD751E363}" type="slidenum">
              <a:rPr lang="en-AU" smtClean="0"/>
              <a:pPr/>
              <a:t>17</a:t>
            </a:fld>
            <a:endParaRPr lang="en-AU"/>
          </a:p>
        </p:txBody>
      </p:sp>
      <p:pic>
        <p:nvPicPr>
          <p:cNvPr id="1028" name="Picture 4"/>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93F051-A816-4967-89C7-1D9AD751E363}" type="slidenum">
              <a:rPr lang="en-AU" smtClean="0"/>
              <a:pPr/>
              <a:t>18</a:t>
            </a:fld>
            <a:endParaRPr lang="en-AU"/>
          </a:p>
        </p:txBody>
      </p:sp>
      <p:pic>
        <p:nvPicPr>
          <p:cNvPr id="2051" name="Picture 3"/>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b="1" u="sng" dirty="0" smtClean="0">
                <a:latin typeface="Bookman Old Style" pitchFamily="18" charset="0"/>
              </a:rPr>
              <a:t>CONCLUSION</a:t>
            </a:r>
            <a:endParaRPr lang="en-IN" b="1" u="sng" dirty="0">
              <a:latin typeface="Bookman Old Style" pitchFamily="18" charset="0"/>
            </a:endParaRPr>
          </a:p>
        </p:txBody>
      </p:sp>
      <p:sp>
        <p:nvSpPr>
          <p:cNvPr id="3" name="Content Placeholder 2"/>
          <p:cNvSpPr>
            <a:spLocks noGrp="1"/>
          </p:cNvSpPr>
          <p:nvPr>
            <p:ph idx="1"/>
          </p:nvPr>
        </p:nvSpPr>
        <p:spPr>
          <a:xfrm>
            <a:off x="179512" y="1196752"/>
            <a:ext cx="8712968" cy="4929411"/>
          </a:xfrm>
        </p:spPr>
        <p:txBody>
          <a:bodyPr>
            <a:noAutofit/>
          </a:bodyPr>
          <a:lstStyle/>
          <a:p>
            <a:pPr algn="just"/>
            <a:r>
              <a:rPr lang="en-GB" sz="3000" dirty="0" smtClean="0"/>
              <a:t>Financial literacy and financial inclusion are complementary. </a:t>
            </a:r>
          </a:p>
          <a:p>
            <a:pPr algn="just"/>
            <a:r>
              <a:rPr lang="en-GB" sz="3000" dirty="0" smtClean="0"/>
              <a:t>The world economies are in a race to financially secure their population for the progress of the economy as a whole. </a:t>
            </a:r>
          </a:p>
          <a:p>
            <a:pPr algn="just"/>
            <a:r>
              <a:rPr lang="en-GB" sz="3000" dirty="0" smtClean="0"/>
              <a:t>The Fijian government in collaboration with other respective partners is providing the platform for financial literacy – the onus are on us to became financially literate. </a:t>
            </a:r>
          </a:p>
          <a:p>
            <a:pPr algn="just"/>
            <a:r>
              <a:rPr lang="en-GB" sz="3000" dirty="0" smtClean="0"/>
              <a:t>For a dollar today is worth much more than a dollar tomorrow – Time Value of Money  </a:t>
            </a:r>
            <a:endParaRPr lang="en-IN" sz="3000" dirty="0"/>
          </a:p>
        </p:txBody>
      </p:sp>
      <p:sp>
        <p:nvSpPr>
          <p:cNvPr id="4" name="Slide Number Placeholder 3"/>
          <p:cNvSpPr>
            <a:spLocks noGrp="1"/>
          </p:cNvSpPr>
          <p:nvPr>
            <p:ph type="sldNum" sz="quarter" idx="12"/>
          </p:nvPr>
        </p:nvSpPr>
        <p:spPr/>
        <p:txBody>
          <a:bodyPr/>
          <a:lstStyle/>
          <a:p>
            <a:fld id="{9D93F051-A816-4967-89C7-1D9AD751E363}" type="slidenum">
              <a:rPr lang="en-AU" smtClean="0"/>
              <a:pPr/>
              <a:t>19</a:t>
            </a:fld>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smtClean="0">
                <a:latin typeface="Bookman Old Style" pitchFamily="18" charset="0"/>
              </a:rPr>
              <a:t>Presentation Outline </a:t>
            </a:r>
            <a:endParaRPr lang="en-AU" b="1" u="sng" dirty="0">
              <a:latin typeface="Bookman Old Style" pitchFamily="18" charset="0"/>
            </a:endParaRPr>
          </a:p>
        </p:txBody>
      </p:sp>
      <p:sp>
        <p:nvSpPr>
          <p:cNvPr id="3" name="Content Placeholder 2"/>
          <p:cNvSpPr>
            <a:spLocks noGrp="1"/>
          </p:cNvSpPr>
          <p:nvPr>
            <p:ph idx="1"/>
          </p:nvPr>
        </p:nvSpPr>
        <p:spPr>
          <a:xfrm>
            <a:off x="457200" y="1600200"/>
            <a:ext cx="8229600" cy="4997152"/>
          </a:xfrm>
        </p:spPr>
        <p:txBody>
          <a:bodyPr>
            <a:normAutofit/>
          </a:bodyPr>
          <a:lstStyle/>
          <a:p>
            <a:r>
              <a:rPr lang="en-AU" sz="3600" dirty="0" smtClean="0"/>
              <a:t>Conceptualise financial literacy</a:t>
            </a:r>
          </a:p>
          <a:p>
            <a:r>
              <a:rPr lang="en-AU" sz="3600" dirty="0" smtClean="0"/>
              <a:t>Need for financial literacy </a:t>
            </a:r>
          </a:p>
          <a:p>
            <a:r>
              <a:rPr lang="en-AU" sz="3600" dirty="0" smtClean="0"/>
              <a:t>World data on financial literacy</a:t>
            </a:r>
          </a:p>
          <a:p>
            <a:r>
              <a:rPr lang="en-AU" sz="3600" dirty="0" smtClean="0"/>
              <a:t>Case studies</a:t>
            </a:r>
          </a:p>
          <a:p>
            <a:r>
              <a:rPr lang="en-AU" sz="3600" dirty="0" smtClean="0"/>
              <a:t>Countries response to need for financial literacy. </a:t>
            </a:r>
          </a:p>
          <a:p>
            <a:r>
              <a:rPr lang="en-AU" sz="3600" dirty="0" smtClean="0"/>
              <a:t>Conclusion </a:t>
            </a:r>
          </a:p>
          <a:p>
            <a:pPr lvl="5" indent="-2514600">
              <a:buNone/>
            </a:pPr>
            <a:r>
              <a:rPr lang="en-AU" dirty="0" smtClean="0"/>
              <a:t>   </a:t>
            </a:r>
            <a:endParaRPr lang="en-AU" dirty="0"/>
          </a:p>
        </p:txBody>
      </p:sp>
      <p:sp>
        <p:nvSpPr>
          <p:cNvPr id="5" name="Slide Number Placeholder 4"/>
          <p:cNvSpPr>
            <a:spLocks noGrp="1"/>
          </p:cNvSpPr>
          <p:nvPr>
            <p:ph type="sldNum" sz="quarter" idx="12"/>
          </p:nvPr>
        </p:nvSpPr>
        <p:spPr/>
        <p:txBody>
          <a:bodyPr/>
          <a:lstStyle/>
          <a:p>
            <a:fld id="{9D93F051-A816-4967-89C7-1D9AD751E363}" type="slidenum">
              <a:rPr lang="en-AU" smtClean="0"/>
              <a:pPr/>
              <a:t>2</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ctr">
              <a:buNone/>
            </a:pPr>
            <a:r>
              <a:rPr lang="en-GB" sz="5400" b="1" dirty="0" smtClean="0"/>
              <a:t>THANK YOU</a:t>
            </a:r>
            <a:endParaRPr lang="en-IN" sz="5400" b="1" dirty="0"/>
          </a:p>
        </p:txBody>
      </p:sp>
      <p:pic>
        <p:nvPicPr>
          <p:cNvPr id="2050" name="Picture 2" descr="C:\Users\alesh\Desktop\Screen-Shot-2015-06-17-at-4.26.16-PM-248x300.png"/>
          <p:cNvPicPr>
            <a:picLocks noChangeAspect="1" noChangeArrowheads="1"/>
          </p:cNvPicPr>
          <p:nvPr/>
        </p:nvPicPr>
        <p:blipFill>
          <a:blip r:embed="rId2" cstate="print"/>
          <a:srcRect/>
          <a:stretch>
            <a:fillRect/>
          </a:stretch>
        </p:blipFill>
        <p:spPr bwMode="auto">
          <a:xfrm>
            <a:off x="2195736" y="1412776"/>
            <a:ext cx="5184576" cy="4381078"/>
          </a:xfrm>
          <a:prstGeom prst="rect">
            <a:avLst/>
          </a:prstGeom>
          <a:noFill/>
        </p:spPr>
      </p:pic>
      <p:sp>
        <p:nvSpPr>
          <p:cNvPr id="5" name="Rectangle 4"/>
          <p:cNvSpPr/>
          <p:nvPr/>
        </p:nvSpPr>
        <p:spPr>
          <a:xfrm>
            <a:off x="755576" y="5517232"/>
            <a:ext cx="4967642" cy="400110"/>
          </a:xfrm>
          <a:prstGeom prst="rect">
            <a:avLst/>
          </a:prstGeom>
        </p:spPr>
        <p:txBody>
          <a:bodyPr wrap="none">
            <a:spAutoFit/>
          </a:bodyPr>
          <a:lstStyle/>
          <a:p>
            <a:r>
              <a:rPr lang="en-IN" dirty="0" smtClean="0"/>
              <a:t>“</a:t>
            </a:r>
            <a:r>
              <a:rPr lang="en-IN" sz="2000" b="1" i="1" dirty="0" err="1" smtClean="0"/>
              <a:t>Vuli</a:t>
            </a:r>
            <a:r>
              <a:rPr lang="en-IN" sz="2000" b="1" i="1" dirty="0" smtClean="0"/>
              <a:t> the </a:t>
            </a:r>
            <a:r>
              <a:rPr lang="en-IN" sz="2000" b="1" i="1" dirty="0" err="1" smtClean="0"/>
              <a:t>Vonu</a:t>
            </a:r>
            <a:r>
              <a:rPr lang="en-IN" sz="2000" b="1" i="1" dirty="0" smtClean="0"/>
              <a:t>” the Financial Literacy Mascot</a:t>
            </a:r>
            <a:endParaRPr lang="en-IN" b="1" i="1" dirty="0"/>
          </a:p>
        </p:txBody>
      </p:sp>
      <p:sp>
        <p:nvSpPr>
          <p:cNvPr id="6" name="Slide Number Placeholder 5"/>
          <p:cNvSpPr>
            <a:spLocks noGrp="1"/>
          </p:cNvSpPr>
          <p:nvPr>
            <p:ph type="sldNum" sz="quarter" idx="12"/>
          </p:nvPr>
        </p:nvSpPr>
        <p:spPr/>
        <p:txBody>
          <a:bodyPr/>
          <a:lstStyle/>
          <a:p>
            <a:fld id="{9D93F051-A816-4967-89C7-1D9AD751E363}" type="slidenum">
              <a:rPr lang="en-AU" smtClean="0"/>
              <a:pPr/>
              <a:t>20</a:t>
            </a:fld>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426170"/>
          </a:xfrm>
        </p:spPr>
        <p:txBody>
          <a:bodyPr>
            <a:normAutofit fontScale="90000"/>
          </a:bodyPr>
          <a:lstStyle/>
          <a:p>
            <a:r>
              <a:rPr lang="en-AU" b="1" u="sng" dirty="0" smtClean="0">
                <a:latin typeface="Bookman Old Style" pitchFamily="18" charset="0"/>
              </a:rPr>
              <a:t>Conceptualise Financial Literacy</a:t>
            </a:r>
            <a:endParaRPr lang="en-AU" b="1" u="sng" dirty="0">
              <a:latin typeface="Bookman Old Style" pitchFamily="18" charset="0"/>
            </a:endParaRPr>
          </a:p>
        </p:txBody>
      </p:sp>
      <p:pic>
        <p:nvPicPr>
          <p:cNvPr id="1026" name="Picture 2" descr="C:\Users\amitp\Desktop\images.jpg"/>
          <p:cNvPicPr>
            <a:picLocks noGrp="1" noChangeAspect="1" noChangeArrowheads="1"/>
          </p:cNvPicPr>
          <p:nvPr>
            <p:ph idx="1"/>
          </p:nvPr>
        </p:nvPicPr>
        <p:blipFill>
          <a:blip r:embed="rId2" cstate="print"/>
          <a:srcRect/>
          <a:stretch>
            <a:fillRect/>
          </a:stretch>
        </p:blipFill>
        <p:spPr bwMode="auto">
          <a:xfrm>
            <a:off x="1331640" y="2060848"/>
            <a:ext cx="6264696" cy="4429156"/>
          </a:xfrm>
          <a:prstGeom prst="rect">
            <a:avLst/>
          </a:prstGeom>
          <a:noFill/>
        </p:spPr>
      </p:pic>
      <p:sp>
        <p:nvSpPr>
          <p:cNvPr id="4" name="Slide Number Placeholder 3"/>
          <p:cNvSpPr>
            <a:spLocks noGrp="1"/>
          </p:cNvSpPr>
          <p:nvPr>
            <p:ph type="sldNum" sz="quarter" idx="12"/>
          </p:nvPr>
        </p:nvSpPr>
        <p:spPr/>
        <p:txBody>
          <a:bodyPr/>
          <a:lstStyle/>
          <a:p>
            <a:fld id="{9D93F051-A816-4967-89C7-1D9AD751E363}" type="slidenum">
              <a:rPr lang="en-AU" smtClean="0"/>
              <a:pPr/>
              <a:t>3</a:t>
            </a:fld>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b="1" u="sng" dirty="0" smtClean="0">
                <a:latin typeface="Bookman Old Style" pitchFamily="18" charset="0"/>
              </a:rPr>
              <a:t>Need for Financial Literacy</a:t>
            </a:r>
            <a:endParaRPr lang="en-AU" b="1" u="sng" dirty="0">
              <a:latin typeface="Bookman Old Style" pitchFamily="18" charset="0"/>
            </a:endParaRPr>
          </a:p>
        </p:txBody>
      </p:sp>
      <p:sp>
        <p:nvSpPr>
          <p:cNvPr id="3" name="Content Placeholder 2"/>
          <p:cNvSpPr>
            <a:spLocks noGrp="1"/>
          </p:cNvSpPr>
          <p:nvPr>
            <p:ph idx="1"/>
          </p:nvPr>
        </p:nvSpPr>
        <p:spPr>
          <a:xfrm>
            <a:off x="457200" y="1142984"/>
            <a:ext cx="8229600" cy="5429288"/>
          </a:xfrm>
        </p:spPr>
        <p:txBody>
          <a:bodyPr>
            <a:normAutofit/>
          </a:bodyPr>
          <a:lstStyle/>
          <a:p>
            <a:endParaRPr lang="en-AU" dirty="0" smtClean="0"/>
          </a:p>
          <a:p>
            <a:r>
              <a:rPr lang="en-AU" sz="3600" dirty="0" smtClean="0"/>
              <a:t>Growth in the global economy</a:t>
            </a:r>
          </a:p>
          <a:p>
            <a:pPr>
              <a:buNone/>
            </a:pPr>
            <a:endParaRPr lang="en-AU" sz="3600" dirty="0" smtClean="0"/>
          </a:p>
          <a:p>
            <a:r>
              <a:rPr lang="en-AU" sz="3600" dirty="0" smtClean="0"/>
              <a:t>Complex</a:t>
            </a:r>
          </a:p>
          <a:p>
            <a:pPr>
              <a:buNone/>
            </a:pPr>
            <a:endParaRPr lang="en-AU" sz="3600" dirty="0" smtClean="0"/>
          </a:p>
          <a:p>
            <a:pPr lvl="0"/>
            <a:r>
              <a:rPr lang="en-AU" sz="3600" dirty="0"/>
              <a:t>Financial ignorance carries significant costs </a:t>
            </a:r>
          </a:p>
          <a:p>
            <a:pPr lvl="0"/>
            <a:endParaRPr lang="en-AU" dirty="0" smtClean="0"/>
          </a:p>
          <a:p>
            <a:pPr lvl="0">
              <a:buNone/>
            </a:pPr>
            <a:endParaRPr lang="en-AU" dirty="0"/>
          </a:p>
          <a:p>
            <a:endParaRPr lang="en-AU" dirty="0" smtClean="0"/>
          </a:p>
          <a:p>
            <a:endParaRPr lang="en-AU" dirty="0"/>
          </a:p>
        </p:txBody>
      </p:sp>
      <p:sp>
        <p:nvSpPr>
          <p:cNvPr id="4" name="Slide Number Placeholder 3"/>
          <p:cNvSpPr>
            <a:spLocks noGrp="1"/>
          </p:cNvSpPr>
          <p:nvPr>
            <p:ph type="sldNum" sz="quarter" idx="12"/>
          </p:nvPr>
        </p:nvSpPr>
        <p:spPr/>
        <p:txBody>
          <a:bodyPr/>
          <a:lstStyle/>
          <a:p>
            <a:fld id="{9D93F051-A816-4967-89C7-1D9AD751E363}" type="slidenum">
              <a:rPr lang="en-AU" smtClean="0"/>
              <a:pPr/>
              <a:t>4</a:t>
            </a:fld>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lvl="0" algn="just"/>
            <a:r>
              <a:rPr lang="en-AU" sz="3400" dirty="0" smtClean="0"/>
              <a:t>Consumers who fail to understand the concept of interest compounding spend more on transaction fees, run up bigger debts, and incur higher interest rates on loans (</a:t>
            </a:r>
            <a:r>
              <a:rPr lang="en-AU" sz="3400" dirty="0" err="1" smtClean="0"/>
              <a:t>Lusardi</a:t>
            </a:r>
            <a:r>
              <a:rPr lang="en-AU" sz="3400" dirty="0" smtClean="0"/>
              <a:t> and </a:t>
            </a:r>
            <a:r>
              <a:rPr lang="en-AU" sz="3400" dirty="0" err="1" smtClean="0"/>
              <a:t>Tufano</a:t>
            </a:r>
            <a:r>
              <a:rPr lang="en-AU" sz="3400" dirty="0" smtClean="0"/>
              <a:t>, 2015; </a:t>
            </a:r>
            <a:r>
              <a:rPr lang="en-AU" sz="3400" dirty="0" err="1" smtClean="0"/>
              <a:t>Lusardi</a:t>
            </a:r>
            <a:r>
              <a:rPr lang="en-AU" sz="3400" dirty="0" smtClean="0"/>
              <a:t> and de </a:t>
            </a:r>
            <a:r>
              <a:rPr lang="en-AU" sz="3400" dirty="0" err="1" smtClean="0"/>
              <a:t>Bassa</a:t>
            </a:r>
            <a:r>
              <a:rPr lang="en-AU" sz="3400" dirty="0" smtClean="0"/>
              <a:t> </a:t>
            </a:r>
            <a:r>
              <a:rPr lang="en-AU" sz="3400" dirty="0" err="1" smtClean="0"/>
              <a:t>Scheresberg</a:t>
            </a:r>
            <a:r>
              <a:rPr lang="en-AU" sz="3400" dirty="0" smtClean="0"/>
              <a:t>, 2013.) </a:t>
            </a:r>
          </a:p>
          <a:p>
            <a:pPr lvl="0" algn="just">
              <a:buNone/>
            </a:pPr>
            <a:endParaRPr lang="en-AU" sz="3400" dirty="0" smtClean="0"/>
          </a:p>
          <a:p>
            <a:pPr algn="just"/>
            <a:r>
              <a:rPr lang="en-AU" sz="3400" dirty="0" smtClean="0"/>
              <a:t>They also end up borrowing more and saving less money (</a:t>
            </a:r>
            <a:r>
              <a:rPr lang="en-AU" sz="3400" dirty="0" err="1" smtClean="0"/>
              <a:t>Stango</a:t>
            </a:r>
            <a:r>
              <a:rPr lang="en-AU" sz="3400" dirty="0" smtClean="0"/>
              <a:t> and </a:t>
            </a:r>
            <a:r>
              <a:rPr lang="en-AU" sz="3400" dirty="0" err="1" smtClean="0"/>
              <a:t>Zinman</a:t>
            </a:r>
            <a:r>
              <a:rPr lang="en-AU" sz="3400" dirty="0" smtClean="0"/>
              <a:t>, 2009)</a:t>
            </a:r>
            <a:endParaRPr lang="en-AU" sz="3400" dirty="0"/>
          </a:p>
        </p:txBody>
      </p:sp>
      <p:sp>
        <p:nvSpPr>
          <p:cNvPr id="4" name="Slide Number Placeholder 3"/>
          <p:cNvSpPr>
            <a:spLocks noGrp="1"/>
          </p:cNvSpPr>
          <p:nvPr>
            <p:ph type="sldNum" sz="quarter" idx="12"/>
          </p:nvPr>
        </p:nvSpPr>
        <p:spPr/>
        <p:txBody>
          <a:bodyPr/>
          <a:lstStyle/>
          <a:p>
            <a:fld id="{9D93F051-A816-4967-89C7-1D9AD751E363}" type="slidenum">
              <a:rPr lang="en-AU" smtClean="0"/>
              <a:pPr/>
              <a:t>5</a:t>
            </a:fld>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AU" b="1" u="sng" dirty="0" smtClean="0">
                <a:latin typeface="Bookman Old Style" pitchFamily="18" charset="0"/>
              </a:rPr>
              <a:t>Global Data</a:t>
            </a:r>
            <a:endParaRPr lang="en-AU" b="1" u="sng" dirty="0">
              <a:latin typeface="Bookman Old Style"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85720" y="1142984"/>
            <a:ext cx="8643998" cy="5500726"/>
          </a:xfrm>
          <a:prstGeom prst="rect">
            <a:avLst/>
          </a:prstGeom>
          <a:noFill/>
          <a:ln w="9525">
            <a:solidFill>
              <a:schemeClr val="tx1"/>
            </a:solidFill>
            <a:miter lim="800000"/>
            <a:headEnd/>
            <a:tailEnd/>
          </a:ln>
          <a:effectLst/>
        </p:spPr>
      </p:pic>
      <p:sp>
        <p:nvSpPr>
          <p:cNvPr id="4" name="Slide Number Placeholder 3"/>
          <p:cNvSpPr>
            <a:spLocks noGrp="1"/>
          </p:cNvSpPr>
          <p:nvPr>
            <p:ph type="sldNum" sz="quarter" idx="12"/>
          </p:nvPr>
        </p:nvSpPr>
        <p:spPr/>
        <p:txBody>
          <a:bodyPr/>
          <a:lstStyle/>
          <a:p>
            <a:fld id="{9D93F051-A816-4967-89C7-1D9AD751E363}" type="slidenum">
              <a:rPr lang="en-AU" smtClean="0"/>
              <a:pPr/>
              <a:t>6</a:t>
            </a:fld>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a:normAutofit fontScale="55000" lnSpcReduction="20000"/>
          </a:bodyPr>
          <a:lstStyle/>
          <a:p>
            <a:pPr marL="0" lvl="0" indent="0">
              <a:buNone/>
            </a:pPr>
            <a:r>
              <a:rPr lang="en-AU" sz="5800" b="1" u="sng" dirty="0"/>
              <a:t>Top 10 most financially literate countries in </a:t>
            </a:r>
            <a:r>
              <a:rPr lang="en-AU" sz="5800" b="1" u="sng" dirty="0" smtClean="0"/>
              <a:t>the world</a:t>
            </a:r>
          </a:p>
          <a:p>
            <a:pPr marL="0" lvl="0" indent="0">
              <a:buNone/>
            </a:pPr>
            <a:endParaRPr lang="en-AU" sz="5800" u="sng" dirty="0"/>
          </a:p>
          <a:p>
            <a:pPr lvl="0">
              <a:buNone/>
            </a:pPr>
            <a:r>
              <a:rPr lang="en-AU" sz="5800" dirty="0"/>
              <a:t>1. </a:t>
            </a:r>
            <a:r>
              <a:rPr lang="en-AU" sz="5800" dirty="0" smtClean="0"/>
              <a:t>Norway (71%)</a:t>
            </a:r>
            <a:endParaRPr lang="en-AU" sz="5800" dirty="0"/>
          </a:p>
          <a:p>
            <a:pPr lvl="0">
              <a:buNone/>
            </a:pPr>
            <a:r>
              <a:rPr lang="en-AU" sz="5800" dirty="0"/>
              <a:t>2. </a:t>
            </a:r>
            <a:r>
              <a:rPr lang="en-AU" sz="5800" dirty="0" smtClean="0"/>
              <a:t>Denmark (71%)</a:t>
            </a:r>
            <a:endParaRPr lang="en-AU" sz="5800" dirty="0"/>
          </a:p>
          <a:p>
            <a:pPr lvl="0">
              <a:buNone/>
            </a:pPr>
            <a:r>
              <a:rPr lang="en-AU" sz="5800" dirty="0"/>
              <a:t>3. </a:t>
            </a:r>
            <a:r>
              <a:rPr lang="en-AU" sz="5800" dirty="0" smtClean="0"/>
              <a:t>Sweden (71%)</a:t>
            </a:r>
            <a:endParaRPr lang="en-AU" sz="5800" dirty="0"/>
          </a:p>
          <a:p>
            <a:pPr lvl="0">
              <a:buNone/>
            </a:pPr>
            <a:r>
              <a:rPr lang="en-AU" sz="5800" dirty="0"/>
              <a:t>4. </a:t>
            </a:r>
            <a:r>
              <a:rPr lang="en-AU" sz="5800" dirty="0" smtClean="0"/>
              <a:t>Israel (68%)</a:t>
            </a:r>
            <a:endParaRPr lang="en-AU" sz="5800" dirty="0"/>
          </a:p>
          <a:p>
            <a:pPr lvl="0">
              <a:buNone/>
            </a:pPr>
            <a:r>
              <a:rPr lang="en-AU" sz="5800" dirty="0"/>
              <a:t>5. </a:t>
            </a:r>
            <a:r>
              <a:rPr lang="en-AU" sz="5800" dirty="0" smtClean="0"/>
              <a:t>Canada (68%)</a:t>
            </a:r>
            <a:endParaRPr lang="en-AU" sz="5800" dirty="0"/>
          </a:p>
          <a:p>
            <a:pPr lvl="0">
              <a:buNone/>
            </a:pPr>
            <a:r>
              <a:rPr lang="en-AU" sz="5800" dirty="0"/>
              <a:t>6. </a:t>
            </a:r>
            <a:r>
              <a:rPr lang="en-AU" sz="5800" dirty="0" smtClean="0"/>
              <a:t>UK (67%)</a:t>
            </a:r>
            <a:endParaRPr lang="en-AU" sz="5800" dirty="0"/>
          </a:p>
          <a:p>
            <a:pPr lvl="0">
              <a:buNone/>
            </a:pPr>
            <a:r>
              <a:rPr lang="en-AU" sz="5800" dirty="0"/>
              <a:t>7. </a:t>
            </a:r>
            <a:r>
              <a:rPr lang="en-AU" sz="5800" dirty="0" smtClean="0"/>
              <a:t>Netherlands (66%)</a:t>
            </a:r>
            <a:endParaRPr lang="en-AU" sz="5800" dirty="0"/>
          </a:p>
          <a:p>
            <a:pPr lvl="0">
              <a:buNone/>
            </a:pPr>
            <a:r>
              <a:rPr lang="en-AU" sz="5800" dirty="0"/>
              <a:t>8. </a:t>
            </a:r>
            <a:r>
              <a:rPr lang="en-AU" sz="5800" dirty="0" smtClean="0"/>
              <a:t>Germany (66%)</a:t>
            </a:r>
            <a:endParaRPr lang="en-AU" sz="5800" dirty="0"/>
          </a:p>
          <a:p>
            <a:pPr lvl="0">
              <a:buNone/>
            </a:pPr>
            <a:r>
              <a:rPr lang="en-AU" sz="5800" dirty="0"/>
              <a:t>9. </a:t>
            </a:r>
            <a:r>
              <a:rPr lang="en-AU" sz="5800" dirty="0" smtClean="0"/>
              <a:t>Australia (64%)</a:t>
            </a:r>
            <a:endParaRPr lang="en-AU" sz="5800" dirty="0"/>
          </a:p>
          <a:p>
            <a:pPr lvl="0">
              <a:buNone/>
            </a:pPr>
            <a:r>
              <a:rPr lang="en-AU" sz="5800" dirty="0"/>
              <a:t>10. </a:t>
            </a:r>
            <a:r>
              <a:rPr lang="en-AU" sz="5800" dirty="0" smtClean="0"/>
              <a:t>Finland (63%)</a:t>
            </a:r>
            <a:endParaRPr lang="en-AU" sz="5800" dirty="0"/>
          </a:p>
          <a:p>
            <a:endParaRPr lang="en-AU" dirty="0"/>
          </a:p>
        </p:txBody>
      </p:sp>
      <p:sp>
        <p:nvSpPr>
          <p:cNvPr id="4" name="Slide Number Placeholder 3"/>
          <p:cNvSpPr>
            <a:spLocks noGrp="1"/>
          </p:cNvSpPr>
          <p:nvPr>
            <p:ph type="sldNum" sz="quarter" idx="12"/>
          </p:nvPr>
        </p:nvSpPr>
        <p:spPr/>
        <p:txBody>
          <a:bodyPr/>
          <a:lstStyle/>
          <a:p>
            <a:fld id="{9D93F051-A816-4967-89C7-1D9AD751E363}" type="slidenum">
              <a:rPr lang="en-AU" smtClean="0"/>
              <a:pPr/>
              <a:t>7</a:t>
            </a:fld>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5720" y="428604"/>
            <a:ext cx="8501122" cy="6072230"/>
          </a:xfrm>
          <a:prstGeom prst="rect">
            <a:avLst/>
          </a:prstGeom>
          <a:noFill/>
          <a:ln w="9525">
            <a:solidFill>
              <a:schemeClr val="tx1"/>
            </a:solidFill>
            <a:miter lim="800000"/>
            <a:headEnd/>
            <a:tailEnd/>
          </a:ln>
          <a:effectLst/>
        </p:spPr>
      </p:pic>
      <p:sp>
        <p:nvSpPr>
          <p:cNvPr id="3" name="Slide Number Placeholder 2"/>
          <p:cNvSpPr>
            <a:spLocks noGrp="1"/>
          </p:cNvSpPr>
          <p:nvPr>
            <p:ph type="sldNum" sz="quarter" idx="12"/>
          </p:nvPr>
        </p:nvSpPr>
        <p:spPr/>
        <p:txBody>
          <a:bodyPr/>
          <a:lstStyle/>
          <a:p>
            <a:fld id="{9D93F051-A816-4967-89C7-1D9AD751E363}" type="slidenum">
              <a:rPr lang="en-AU" smtClean="0"/>
              <a:pPr/>
              <a:t>8</a:t>
            </a:fld>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smtClean="0">
                <a:latin typeface="Bookman Old Style" pitchFamily="18" charset="0"/>
              </a:rPr>
              <a:t>CASE STUDIES</a:t>
            </a:r>
            <a:endParaRPr lang="en-AU" b="1" u="sng" dirty="0">
              <a:latin typeface="Bookman Old Style" pitchFamily="18" charset="0"/>
            </a:endParaRPr>
          </a:p>
        </p:txBody>
      </p:sp>
      <p:sp>
        <p:nvSpPr>
          <p:cNvPr id="3" name="Content Placeholder 2"/>
          <p:cNvSpPr>
            <a:spLocks noGrp="1"/>
          </p:cNvSpPr>
          <p:nvPr>
            <p:ph idx="1"/>
          </p:nvPr>
        </p:nvSpPr>
        <p:spPr>
          <a:xfrm>
            <a:off x="323528" y="1268760"/>
            <a:ext cx="8363272" cy="4925144"/>
          </a:xfrm>
        </p:spPr>
        <p:txBody>
          <a:bodyPr>
            <a:noAutofit/>
          </a:bodyPr>
          <a:lstStyle/>
          <a:p>
            <a:pPr algn="just"/>
            <a:r>
              <a:rPr lang="en-AU" sz="3400" dirty="0"/>
              <a:t>In </a:t>
            </a:r>
            <a:r>
              <a:rPr lang="en-AU" sz="3400" b="1" i="1" u="sng" dirty="0"/>
              <a:t>Slovakia</a:t>
            </a:r>
            <a:r>
              <a:rPr lang="en-AU" sz="3400" b="1" dirty="0"/>
              <a:t>, </a:t>
            </a:r>
            <a:r>
              <a:rPr lang="en-AU" sz="3400" dirty="0"/>
              <a:t>the country study found consumers were borrowing from unregistered consumer credit companies </a:t>
            </a:r>
            <a:r>
              <a:rPr lang="en-AU" sz="3400" dirty="0" smtClean="0"/>
              <a:t>at effective </a:t>
            </a:r>
            <a:r>
              <a:rPr lang="en-AU" sz="3400" dirty="0"/>
              <a:t>interest rates of 120 and 229 percent per annum when they could have borrowed from banks at </a:t>
            </a:r>
            <a:r>
              <a:rPr lang="en-AU" sz="3400" dirty="0" smtClean="0"/>
              <a:t>14 percent </a:t>
            </a:r>
            <a:r>
              <a:rPr lang="en-AU" sz="3400" dirty="0"/>
              <a:t>of less. Worse still, if they missed a single payment or two, they could find their wages garnished </a:t>
            </a:r>
            <a:r>
              <a:rPr lang="en-AU" sz="3400" dirty="0" smtClean="0"/>
              <a:t>and eventually </a:t>
            </a:r>
            <a:r>
              <a:rPr lang="en-AU" sz="3400" dirty="0"/>
              <a:t>would lose their homes—court order or no court order</a:t>
            </a:r>
          </a:p>
        </p:txBody>
      </p:sp>
      <p:sp>
        <p:nvSpPr>
          <p:cNvPr id="4" name="Slide Number Placeholder 3"/>
          <p:cNvSpPr>
            <a:spLocks noGrp="1"/>
          </p:cNvSpPr>
          <p:nvPr>
            <p:ph type="sldNum" sz="quarter" idx="12"/>
          </p:nvPr>
        </p:nvSpPr>
        <p:spPr/>
        <p:txBody>
          <a:bodyPr/>
          <a:lstStyle/>
          <a:p>
            <a:fld id="{9D93F051-A816-4967-89C7-1D9AD751E363}" type="slidenum">
              <a:rPr lang="en-AU" smtClean="0"/>
              <a:pPr/>
              <a:t>9</a:t>
            </a:fld>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455</TotalTime>
  <Words>833</Words>
  <Application>Microsoft Office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Presentation Outline </vt:lpstr>
      <vt:lpstr>Conceptualise Financial Literacy</vt:lpstr>
      <vt:lpstr>Need for Financial Literacy</vt:lpstr>
      <vt:lpstr>Slide 5</vt:lpstr>
      <vt:lpstr>Global Data</vt:lpstr>
      <vt:lpstr>Slide 7</vt:lpstr>
      <vt:lpstr>Slide 8</vt:lpstr>
      <vt:lpstr>CASE STUDIES</vt:lpstr>
      <vt:lpstr>Slide 10</vt:lpstr>
      <vt:lpstr>Slide 11</vt:lpstr>
      <vt:lpstr>Slide 12</vt:lpstr>
      <vt:lpstr>Countries Response</vt:lpstr>
      <vt:lpstr>Slide 14</vt:lpstr>
      <vt:lpstr>Slide 15</vt:lpstr>
      <vt:lpstr>Slide 16</vt:lpstr>
      <vt:lpstr>Slide 17</vt:lpstr>
      <vt:lpstr>Slide 18</vt:lpstr>
      <vt:lpstr>CONCLUSION</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amitp</dc:creator>
  <cp:lastModifiedBy>amit</cp:lastModifiedBy>
  <cp:revision>41</cp:revision>
  <dcterms:created xsi:type="dcterms:W3CDTF">2016-03-17T00:01:13Z</dcterms:created>
  <dcterms:modified xsi:type="dcterms:W3CDTF">2016-03-17T18:22:18Z</dcterms:modified>
</cp:coreProperties>
</file>